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75" r:id="rId5"/>
    <p:sldId id="276" r:id="rId6"/>
    <p:sldId id="277" r:id="rId7"/>
    <p:sldId id="261" r:id="rId8"/>
    <p:sldId id="262" r:id="rId9"/>
    <p:sldId id="263" r:id="rId10"/>
    <p:sldId id="264" r:id="rId11"/>
    <p:sldId id="265" r:id="rId12"/>
    <p:sldId id="259" r:id="rId13"/>
    <p:sldId id="260" r:id="rId14"/>
    <p:sldId id="266" r:id="rId15"/>
    <p:sldId id="267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0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Foglio1!$B$1</c:f>
              <c:strCache>
                <c:ptCount val="1"/>
                <c:pt idx="0">
                  <c:v>VERIFICATE DAL 1.9.14 AL 31.5.16</c:v>
                </c:pt>
              </c:strCache>
            </c:strRef>
          </c:tx>
          <c:dLbls>
            <c:showVal val="1"/>
          </c:dLbls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Foglio1!$B$2</c:f>
              <c:numCache>
                <c:formatCode>General</c:formatCode>
                <c:ptCount val="1"/>
                <c:pt idx="0">
                  <c:v>5826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PROGRAMMATE RESTANTE 2016</c:v>
                </c:pt>
              </c:strCache>
            </c:strRef>
          </c:tx>
          <c:dLbls>
            <c:showVal val="1"/>
          </c:dLbls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Foglio1!$C$2</c:f>
              <c:numCache>
                <c:formatCode>General</c:formatCode>
                <c:ptCount val="1"/>
                <c:pt idx="0">
                  <c:v>1766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RESIDUE</c:v>
                </c:pt>
              </c:strCache>
            </c:strRef>
          </c:tx>
          <c:dLbls>
            <c:showVal val="1"/>
          </c:dLbls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Foglio1!$D$2</c:f>
              <c:numCache>
                <c:formatCode>General</c:formatCode>
                <c:ptCount val="1"/>
                <c:pt idx="0">
                  <c:v>108</c:v>
                </c:pt>
              </c:numCache>
            </c:numRef>
          </c:val>
        </c:ser>
        <c:shape val="cylinder"/>
        <c:axId val="66433024"/>
        <c:axId val="66434560"/>
        <c:axId val="0"/>
      </c:bar3DChart>
      <c:catAx>
        <c:axId val="66433024"/>
        <c:scaling>
          <c:orientation val="minMax"/>
        </c:scaling>
        <c:axPos val="l"/>
        <c:numFmt formatCode="General" sourceLinked="1"/>
        <c:tickLblPos val="nextTo"/>
        <c:crossAx val="66434560"/>
        <c:crosses val="autoZero"/>
        <c:auto val="1"/>
        <c:lblAlgn val="ctr"/>
        <c:lblOffset val="100"/>
      </c:catAx>
      <c:valAx>
        <c:axId val="66434560"/>
        <c:scaling>
          <c:orientation val="minMax"/>
        </c:scaling>
        <c:axPos val="b"/>
        <c:majorGridlines/>
        <c:numFmt formatCode="General" sourceLinked="1"/>
        <c:tickLblPos val="nextTo"/>
        <c:crossAx val="664330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lineChart>
        <c:grouping val="standard"/>
        <c:ser>
          <c:idx val="0"/>
          <c:order val="0"/>
          <c:tx>
            <c:strRef>
              <c:f>Foglio1!$B$1</c:f>
              <c:strCache>
                <c:ptCount val="1"/>
                <c:pt idx="0">
                  <c:v>DORMITORI</c:v>
                </c:pt>
              </c:strCache>
            </c:strRef>
          </c:tx>
          <c:dLbls>
            <c:showVal val="1"/>
          </c:dLbls>
          <c:cat>
            <c:numRef>
              <c:f>Foglio1!$A$2:$A$22</c:f>
              <c:numCache>
                <c:formatCode>mmm\-yy</c:formatCode>
                <c:ptCount val="21"/>
                <c:pt idx="0">
                  <c:v>41883</c:v>
                </c:pt>
                <c:pt idx="1">
                  <c:v>41913</c:v>
                </c:pt>
                <c:pt idx="2">
                  <c:v>41944</c:v>
                </c:pt>
                <c:pt idx="3">
                  <c:v>41974</c:v>
                </c:pt>
                <c:pt idx="4">
                  <c:v>42005</c:v>
                </c:pt>
                <c:pt idx="5">
                  <c:v>42036</c:v>
                </c:pt>
                <c:pt idx="6">
                  <c:v>42064</c:v>
                </c:pt>
                <c:pt idx="7">
                  <c:v>42095</c:v>
                </c:pt>
                <c:pt idx="8">
                  <c:v>42125</c:v>
                </c:pt>
                <c:pt idx="9">
                  <c:v>42156</c:v>
                </c:pt>
                <c:pt idx="10">
                  <c:v>42186</c:v>
                </c:pt>
                <c:pt idx="11">
                  <c:v>42217</c:v>
                </c:pt>
                <c:pt idx="12">
                  <c:v>42248</c:v>
                </c:pt>
                <c:pt idx="13">
                  <c:v>42278</c:v>
                </c:pt>
                <c:pt idx="14">
                  <c:v>42309</c:v>
                </c:pt>
                <c:pt idx="15">
                  <c:v>42339</c:v>
                </c:pt>
                <c:pt idx="16">
                  <c:v>42370</c:v>
                </c:pt>
                <c:pt idx="17">
                  <c:v>42401</c:v>
                </c:pt>
                <c:pt idx="18">
                  <c:v>42430</c:v>
                </c:pt>
                <c:pt idx="19">
                  <c:v>42461</c:v>
                </c:pt>
                <c:pt idx="20">
                  <c:v>42491</c:v>
                </c:pt>
              </c:numCache>
            </c:numRef>
          </c:cat>
          <c:val>
            <c:numRef>
              <c:f>Foglio1!$B$2:$B$22</c:f>
              <c:numCache>
                <c:formatCode>General</c:formatCode>
                <c:ptCount val="21"/>
                <c:pt idx="0">
                  <c:v>11.8</c:v>
                </c:pt>
                <c:pt idx="1">
                  <c:v>10.6</c:v>
                </c:pt>
                <c:pt idx="2">
                  <c:v>11.2</c:v>
                </c:pt>
                <c:pt idx="3">
                  <c:v>6.9</c:v>
                </c:pt>
                <c:pt idx="4">
                  <c:v>8.8000000000000007</c:v>
                </c:pt>
                <c:pt idx="5">
                  <c:v>13.2</c:v>
                </c:pt>
                <c:pt idx="6">
                  <c:v>10</c:v>
                </c:pt>
                <c:pt idx="7">
                  <c:v>10.9</c:v>
                </c:pt>
                <c:pt idx="8">
                  <c:v>11.3</c:v>
                </c:pt>
                <c:pt idx="9">
                  <c:v>11.8</c:v>
                </c:pt>
                <c:pt idx="10">
                  <c:v>17.100000000000001</c:v>
                </c:pt>
                <c:pt idx="11">
                  <c:v>10.9</c:v>
                </c:pt>
                <c:pt idx="12">
                  <c:v>12.4</c:v>
                </c:pt>
                <c:pt idx="13">
                  <c:v>16.100000000000001</c:v>
                </c:pt>
                <c:pt idx="14">
                  <c:v>12.3</c:v>
                </c:pt>
                <c:pt idx="15">
                  <c:v>21.3</c:v>
                </c:pt>
                <c:pt idx="16">
                  <c:v>17.600000000000001</c:v>
                </c:pt>
                <c:pt idx="17">
                  <c:v>13.3</c:v>
                </c:pt>
                <c:pt idx="18">
                  <c:v>14.7</c:v>
                </c:pt>
                <c:pt idx="19">
                  <c:v>18.100000000000001</c:v>
                </c:pt>
                <c:pt idx="20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IMP. ELETTRICI</c:v>
                </c:pt>
              </c:strCache>
            </c:strRef>
          </c:tx>
          <c:dLbls>
            <c:showVal val="1"/>
          </c:dLbls>
          <c:cat>
            <c:numRef>
              <c:f>Foglio1!$A$2:$A$22</c:f>
              <c:numCache>
                <c:formatCode>mmm\-yy</c:formatCode>
                <c:ptCount val="21"/>
                <c:pt idx="0">
                  <c:v>41883</c:v>
                </c:pt>
                <c:pt idx="1">
                  <c:v>41913</c:v>
                </c:pt>
                <c:pt idx="2">
                  <c:v>41944</c:v>
                </c:pt>
                <c:pt idx="3">
                  <c:v>41974</c:v>
                </c:pt>
                <c:pt idx="4">
                  <c:v>42005</c:v>
                </c:pt>
                <c:pt idx="5">
                  <c:v>42036</c:v>
                </c:pt>
                <c:pt idx="6">
                  <c:v>42064</c:v>
                </c:pt>
                <c:pt idx="7">
                  <c:v>42095</c:v>
                </c:pt>
                <c:pt idx="8">
                  <c:v>42125</c:v>
                </c:pt>
                <c:pt idx="9">
                  <c:v>42156</c:v>
                </c:pt>
                <c:pt idx="10">
                  <c:v>42186</c:v>
                </c:pt>
                <c:pt idx="11">
                  <c:v>42217</c:v>
                </c:pt>
                <c:pt idx="12">
                  <c:v>42248</c:v>
                </c:pt>
                <c:pt idx="13">
                  <c:v>42278</c:v>
                </c:pt>
                <c:pt idx="14">
                  <c:v>42309</c:v>
                </c:pt>
                <c:pt idx="15">
                  <c:v>42339</c:v>
                </c:pt>
                <c:pt idx="16">
                  <c:v>42370</c:v>
                </c:pt>
                <c:pt idx="17">
                  <c:v>42401</c:v>
                </c:pt>
                <c:pt idx="18">
                  <c:v>42430</c:v>
                </c:pt>
                <c:pt idx="19">
                  <c:v>42461</c:v>
                </c:pt>
                <c:pt idx="20">
                  <c:v>42491</c:v>
                </c:pt>
              </c:numCache>
            </c:numRef>
          </c:cat>
          <c:val>
            <c:numRef>
              <c:f>Foglio1!$C$2:$C$22</c:f>
              <c:numCache>
                <c:formatCode>General</c:formatCode>
                <c:ptCount val="21"/>
                <c:pt idx="0">
                  <c:v>28.2</c:v>
                </c:pt>
                <c:pt idx="1">
                  <c:v>22.6</c:v>
                </c:pt>
                <c:pt idx="2">
                  <c:v>23.3</c:v>
                </c:pt>
                <c:pt idx="3">
                  <c:v>20.2</c:v>
                </c:pt>
                <c:pt idx="4">
                  <c:v>29.6</c:v>
                </c:pt>
                <c:pt idx="5">
                  <c:v>27.9</c:v>
                </c:pt>
                <c:pt idx="6">
                  <c:v>26.4</c:v>
                </c:pt>
                <c:pt idx="7">
                  <c:v>22.8</c:v>
                </c:pt>
                <c:pt idx="8">
                  <c:v>26.2</c:v>
                </c:pt>
                <c:pt idx="9">
                  <c:v>29.9</c:v>
                </c:pt>
                <c:pt idx="10">
                  <c:v>27.2</c:v>
                </c:pt>
                <c:pt idx="11">
                  <c:v>21.8</c:v>
                </c:pt>
                <c:pt idx="12">
                  <c:v>24.1</c:v>
                </c:pt>
                <c:pt idx="13">
                  <c:v>22.6</c:v>
                </c:pt>
                <c:pt idx="14">
                  <c:v>21.9</c:v>
                </c:pt>
                <c:pt idx="15">
                  <c:v>27.2</c:v>
                </c:pt>
                <c:pt idx="16">
                  <c:v>19.5</c:v>
                </c:pt>
                <c:pt idx="17">
                  <c:v>16.8</c:v>
                </c:pt>
                <c:pt idx="18">
                  <c:v>18.600000000000001</c:v>
                </c:pt>
                <c:pt idx="19">
                  <c:v>18.100000000000001</c:v>
                </c:pt>
                <c:pt idx="20">
                  <c:v>12.9</c:v>
                </c:pt>
              </c:numCache>
            </c:numRef>
          </c:val>
        </c:ser>
        <c:marker val="1"/>
        <c:axId val="69291008"/>
        <c:axId val="69296896"/>
      </c:lineChart>
      <c:dateAx>
        <c:axId val="69291008"/>
        <c:scaling>
          <c:orientation val="minMax"/>
        </c:scaling>
        <c:axPos val="b"/>
        <c:numFmt formatCode="mmm\-yy" sourceLinked="1"/>
        <c:tickLblPos val="nextTo"/>
        <c:crossAx val="69296896"/>
        <c:crosses val="autoZero"/>
        <c:auto val="1"/>
        <c:lblOffset val="100"/>
      </c:dateAx>
      <c:valAx>
        <c:axId val="69296896"/>
        <c:scaling>
          <c:orientation val="minMax"/>
        </c:scaling>
        <c:axPos val="l"/>
        <c:majorGridlines/>
        <c:numFmt formatCode="General" sourceLinked="1"/>
        <c:tickLblPos val="nextTo"/>
        <c:crossAx val="692910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pronto moda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 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769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confezioni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 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2292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indotto abbigl.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 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172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pelletteria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 </c:v>
                </c:pt>
              </c:strCache>
            </c:strRef>
          </c:cat>
          <c:val>
            <c:numRef>
              <c:f>Foglio1!$E$2</c:f>
              <c:numCache>
                <c:formatCode>General</c:formatCode>
                <c:ptCount val="1"/>
                <c:pt idx="0">
                  <c:v>1071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commercio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 </c:v>
                </c:pt>
              </c:strCache>
            </c:strRef>
          </c:cat>
          <c:val>
            <c:numRef>
              <c:f>Foglio1!$F$2</c:f>
              <c:numCache>
                <c:formatCode>General</c:formatCode>
                <c:ptCount val="1"/>
                <c:pt idx="0">
                  <c:v>508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alimentari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 </c:v>
                </c:pt>
              </c:strCache>
            </c:strRef>
          </c:cat>
          <c:val>
            <c:numRef>
              <c:f>Foglio1!$G$2</c:f>
              <c:numCache>
                <c:formatCode>General</c:formatCode>
                <c:ptCount val="1"/>
                <c:pt idx="0">
                  <c:v>151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altro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 </c:v>
                </c:pt>
              </c:strCache>
            </c:strRef>
          </c:cat>
          <c:val>
            <c:numRef>
              <c:f>Foglio1!$H$2</c:f>
              <c:numCache>
                <c:formatCode>General</c:formatCode>
                <c:ptCount val="1"/>
                <c:pt idx="0">
                  <c:v>307</c:v>
                </c:pt>
              </c:numCache>
            </c:numRef>
          </c:val>
        </c:ser>
        <c:shape val="box"/>
        <c:axId val="69425792"/>
        <c:axId val="69435776"/>
        <c:axId val="0"/>
      </c:bar3DChart>
      <c:catAx>
        <c:axId val="69425792"/>
        <c:scaling>
          <c:orientation val="minMax"/>
        </c:scaling>
        <c:axPos val="l"/>
        <c:tickLblPos val="nextTo"/>
        <c:crossAx val="69435776"/>
        <c:crosses val="autoZero"/>
        <c:auto val="1"/>
        <c:lblAlgn val="ctr"/>
        <c:lblOffset val="100"/>
      </c:catAx>
      <c:valAx>
        <c:axId val="69435776"/>
        <c:scaling>
          <c:orientation val="minMax"/>
        </c:scaling>
        <c:axPos val="b"/>
        <c:majorGridlines/>
        <c:numFmt formatCode="General" sourceLinked="1"/>
        <c:tickLblPos val="nextTo"/>
        <c:crossAx val="694257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da 1 a 3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2766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da 4 a 10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2107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da 11 a 15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287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da 16 a 20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Foglio1!$E$2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da 21 a 30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Foglio1!$F$2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da 31 a 100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Foglio1!$G$2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&gt;100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Foglio1!$H$2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hape val="box"/>
        <c:axId val="69546368"/>
        <c:axId val="69547904"/>
        <c:axId val="0"/>
      </c:bar3DChart>
      <c:catAx>
        <c:axId val="69546368"/>
        <c:scaling>
          <c:orientation val="minMax"/>
        </c:scaling>
        <c:axPos val="b"/>
        <c:tickLblPos val="nextTo"/>
        <c:crossAx val="69547904"/>
        <c:crosses val="autoZero"/>
        <c:auto val="1"/>
        <c:lblAlgn val="ctr"/>
        <c:lblOffset val="100"/>
      </c:catAx>
      <c:valAx>
        <c:axId val="69547904"/>
        <c:scaling>
          <c:orientation val="minMax"/>
        </c:scaling>
        <c:axPos val="l"/>
        <c:majorGridlines/>
        <c:numFmt formatCode="General" sourceLinked="1"/>
        <c:tickLblPos val="nextTo"/>
        <c:crossAx val="695463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DA SOLI (16,6%)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874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CON ALTRI (83,2%)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4370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CON MEDIATORI (77,1%)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4048</c:v>
                </c:pt>
              </c:numCache>
            </c:numRef>
          </c:val>
        </c:ser>
        <c:shape val="box"/>
        <c:axId val="69743744"/>
        <c:axId val="69745280"/>
        <c:axId val="0"/>
      </c:bar3DChart>
      <c:catAx>
        <c:axId val="69743744"/>
        <c:scaling>
          <c:orientation val="minMax"/>
        </c:scaling>
        <c:axPos val="b"/>
        <c:tickLblPos val="nextTo"/>
        <c:crossAx val="69745280"/>
        <c:crosses val="autoZero"/>
        <c:auto val="1"/>
        <c:lblAlgn val="ctr"/>
        <c:lblOffset val="100"/>
      </c:catAx>
      <c:valAx>
        <c:axId val="69745280"/>
        <c:scaling>
          <c:orientation val="minMax"/>
        </c:scaling>
        <c:axPos val="l"/>
        <c:majorGridlines/>
        <c:numFmt formatCode="General" sourceLinked="1"/>
        <c:tickLblPos val="nextTo"/>
        <c:crossAx val="697437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Foglio1!$B$1</c:f>
              <c:strCache>
                <c:ptCount val="1"/>
                <c:pt idx="0">
                  <c:v>    </c:v>
                </c:pt>
              </c:strCache>
            </c:strRef>
          </c:tx>
          <c:dLbls>
            <c:showVal val="1"/>
          </c:dLbls>
          <c:cat>
            <c:strRef>
              <c:f>Foglio1!$A$2:$A$11</c:f>
              <c:strCache>
                <c:ptCount val="10"/>
                <c:pt idx="0">
                  <c:v>DTL</c:v>
                </c:pt>
                <c:pt idx="1">
                  <c:v>PM</c:v>
                </c:pt>
                <c:pt idx="2">
                  <c:v>PS</c:v>
                </c:pt>
                <c:pt idx="3">
                  <c:v>CC</c:v>
                </c:pt>
                <c:pt idx="4">
                  <c:v>INPS</c:v>
                </c:pt>
                <c:pt idx="5">
                  <c:v>GDF</c:v>
                </c:pt>
                <c:pt idx="6">
                  <c:v>VF</c:v>
                </c:pt>
                <c:pt idx="7">
                  <c:v>INAIL</c:v>
                </c:pt>
                <c:pt idx="8">
                  <c:v>CFS</c:v>
                </c:pt>
                <c:pt idx="9">
                  <c:v>ALTRI</c:v>
                </c:pt>
              </c:strCache>
            </c:strRef>
          </c:cat>
          <c:val>
            <c:numRef>
              <c:f>Foglio1!$B$2:$B$11</c:f>
              <c:numCache>
                <c:formatCode>General</c:formatCode>
                <c:ptCount val="10"/>
                <c:pt idx="0">
                  <c:v>2179</c:v>
                </c:pt>
                <c:pt idx="1">
                  <c:v>2370</c:v>
                </c:pt>
                <c:pt idx="2">
                  <c:v>509</c:v>
                </c:pt>
                <c:pt idx="3">
                  <c:v>329</c:v>
                </c:pt>
                <c:pt idx="4">
                  <c:v>140</c:v>
                </c:pt>
                <c:pt idx="5">
                  <c:v>147</c:v>
                </c:pt>
                <c:pt idx="6">
                  <c:v>124</c:v>
                </c:pt>
                <c:pt idx="7">
                  <c:v>132</c:v>
                </c:pt>
                <c:pt idx="8">
                  <c:v>65</c:v>
                </c:pt>
                <c:pt idx="9">
                  <c:v>806</c:v>
                </c:pt>
              </c:numCache>
            </c:numRef>
          </c:val>
        </c:ser>
        <c:shape val="box"/>
        <c:axId val="69774336"/>
        <c:axId val="69776128"/>
        <c:axId val="0"/>
      </c:bar3DChart>
      <c:catAx>
        <c:axId val="69774336"/>
        <c:scaling>
          <c:orientation val="minMax"/>
        </c:scaling>
        <c:axPos val="b"/>
        <c:tickLblPos val="nextTo"/>
        <c:crossAx val="69776128"/>
        <c:crosses val="autoZero"/>
        <c:auto val="1"/>
        <c:lblAlgn val="ctr"/>
        <c:lblOffset val="100"/>
      </c:catAx>
      <c:valAx>
        <c:axId val="69776128"/>
        <c:scaling>
          <c:orientation val="minMax"/>
        </c:scaling>
        <c:axPos val="l"/>
        <c:majorGridlines/>
        <c:numFmt formatCode="General" sourceLinked="1"/>
        <c:tickLblPos val="nextTo"/>
        <c:crossAx val="697743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    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IN REGOLA (23,2%)</c:v>
                </c:pt>
                <c:pt idx="1">
                  <c:v>NON IN REGOLA (76,8%)</c:v>
                </c:pt>
                <c:pt idx="2">
                  <c:v>CESSATE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700</c:v>
                </c:pt>
                <c:pt idx="1">
                  <c:v>2321</c:v>
                </c:pt>
                <c:pt idx="2">
                  <c:v>51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    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IN REGOLA (60,8%)</c:v>
                </c:pt>
                <c:pt idx="1">
                  <c:v>NON IN REGOLA (39,2%)</c:v>
                </c:pt>
                <c:pt idx="2">
                  <c:v>CESSATE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893</c:v>
                </c:pt>
                <c:pt idx="1">
                  <c:v>575</c:v>
                </c:pt>
                <c:pt idx="2">
                  <c:v>111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    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IN REGOLA (33,6%)</c:v>
                </c:pt>
                <c:pt idx="1">
                  <c:v>NON IN REGOLA (64%)</c:v>
                </c:pt>
                <c:pt idx="2">
                  <c:v>CESSATE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212</c:v>
                </c:pt>
                <c:pt idx="1">
                  <c:v>418</c:v>
                </c:pt>
                <c:pt idx="2">
                  <c:v>329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    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IN REGOLA (65,1%)</c:v>
                </c:pt>
                <c:pt idx="1">
                  <c:v>NON IN REGOLA (34,9%)</c:v>
                </c:pt>
                <c:pt idx="2">
                  <c:v>CESSATE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86</c:v>
                </c:pt>
                <c:pt idx="1">
                  <c:v>46</c:v>
                </c:pt>
                <c:pt idx="2">
                  <c:v>84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Foglio1!$B$1</c:f>
              <c:strCache>
                <c:ptCount val="1"/>
                <c:pt idx="0">
                  <c:v>non in regola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Pistoia</c:v>
                </c:pt>
                <c:pt idx="1">
                  <c:v>Prato</c:v>
                </c:pt>
                <c:pt idx="2">
                  <c:v>Firenze</c:v>
                </c:pt>
                <c:pt idx="3">
                  <c:v>Empoli</c:v>
                </c:pt>
                <c:pt idx="4">
                  <c:v>ASL Centro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34.9</c:v>
                </c:pt>
                <c:pt idx="1">
                  <c:v>76.8</c:v>
                </c:pt>
                <c:pt idx="2">
                  <c:v>39.200000000000003</c:v>
                </c:pt>
                <c:pt idx="3">
                  <c:v>66.3</c:v>
                </c:pt>
                <c:pt idx="4">
                  <c:v>64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in regola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Pistoia</c:v>
                </c:pt>
                <c:pt idx="1">
                  <c:v>Prato</c:v>
                </c:pt>
                <c:pt idx="2">
                  <c:v>Firenze</c:v>
                </c:pt>
                <c:pt idx="3">
                  <c:v>Empoli</c:v>
                </c:pt>
                <c:pt idx="4">
                  <c:v>ASL Centro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65.099999999999994</c:v>
                </c:pt>
                <c:pt idx="1">
                  <c:v>23.2</c:v>
                </c:pt>
                <c:pt idx="2">
                  <c:v>60.8</c:v>
                </c:pt>
                <c:pt idx="3">
                  <c:v>33.700000000000003</c:v>
                </c:pt>
                <c:pt idx="4">
                  <c:v>36</c:v>
                </c:pt>
              </c:numCache>
            </c:numRef>
          </c:val>
        </c:ser>
        <c:shape val="pyramid"/>
        <c:axId val="66790912"/>
        <c:axId val="66792448"/>
        <c:axId val="0"/>
      </c:bar3DChart>
      <c:catAx>
        <c:axId val="66790912"/>
        <c:scaling>
          <c:orientation val="minMax"/>
        </c:scaling>
        <c:axPos val="b"/>
        <c:tickLblPos val="nextTo"/>
        <c:crossAx val="66792448"/>
        <c:crosses val="autoZero"/>
        <c:auto val="1"/>
        <c:lblAlgn val="ctr"/>
        <c:lblOffset val="100"/>
      </c:catAx>
      <c:valAx>
        <c:axId val="66792448"/>
        <c:scaling>
          <c:orientation val="minMax"/>
        </c:scaling>
        <c:axPos val="l"/>
        <c:majorGridlines/>
        <c:numFmt formatCode="General" sourceLinked="1"/>
        <c:tickLblPos val="nextTo"/>
        <c:crossAx val="667909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Foglio1!$B$1</c:f>
              <c:strCache>
                <c:ptCount val="1"/>
                <c:pt idx="0">
                  <c:v>   </c:v>
                </c:pt>
              </c:strCache>
            </c:strRef>
          </c:tx>
          <c:dLbls>
            <c:showVal val="1"/>
          </c:dLbls>
          <c:cat>
            <c:numRef>
              <c:f>Foglio1!$A$2:$A$22</c:f>
              <c:numCache>
                <c:formatCode>mmm\-yy</c:formatCode>
                <c:ptCount val="21"/>
                <c:pt idx="0">
                  <c:v>41883</c:v>
                </c:pt>
                <c:pt idx="1">
                  <c:v>41913</c:v>
                </c:pt>
                <c:pt idx="2">
                  <c:v>41944</c:v>
                </c:pt>
                <c:pt idx="3">
                  <c:v>41974</c:v>
                </c:pt>
                <c:pt idx="4">
                  <c:v>42005</c:v>
                </c:pt>
                <c:pt idx="5">
                  <c:v>42036</c:v>
                </c:pt>
                <c:pt idx="6">
                  <c:v>42064</c:v>
                </c:pt>
                <c:pt idx="7">
                  <c:v>42095</c:v>
                </c:pt>
                <c:pt idx="8">
                  <c:v>42125</c:v>
                </c:pt>
                <c:pt idx="9">
                  <c:v>42156</c:v>
                </c:pt>
                <c:pt idx="10">
                  <c:v>42186</c:v>
                </c:pt>
                <c:pt idx="11">
                  <c:v>42217</c:v>
                </c:pt>
                <c:pt idx="12">
                  <c:v>42248</c:v>
                </c:pt>
                <c:pt idx="13">
                  <c:v>42278</c:v>
                </c:pt>
                <c:pt idx="14">
                  <c:v>42309</c:v>
                </c:pt>
                <c:pt idx="15">
                  <c:v>42339</c:v>
                </c:pt>
                <c:pt idx="16">
                  <c:v>42370</c:v>
                </c:pt>
                <c:pt idx="17">
                  <c:v>42401</c:v>
                </c:pt>
                <c:pt idx="18">
                  <c:v>42430</c:v>
                </c:pt>
                <c:pt idx="19">
                  <c:v>42461</c:v>
                </c:pt>
                <c:pt idx="20">
                  <c:v>42491</c:v>
                </c:pt>
              </c:numCache>
            </c:numRef>
          </c:cat>
          <c:val>
            <c:numRef>
              <c:f>Foglio1!$B$2:$B$22</c:f>
              <c:numCache>
                <c:formatCode>General</c:formatCode>
                <c:ptCount val="21"/>
                <c:pt idx="0">
                  <c:v>15.9</c:v>
                </c:pt>
                <c:pt idx="1">
                  <c:v>40.5</c:v>
                </c:pt>
                <c:pt idx="2">
                  <c:v>32</c:v>
                </c:pt>
                <c:pt idx="3">
                  <c:v>36.700000000000003</c:v>
                </c:pt>
                <c:pt idx="4">
                  <c:v>29.2</c:v>
                </c:pt>
                <c:pt idx="5">
                  <c:v>25.2</c:v>
                </c:pt>
                <c:pt idx="6">
                  <c:v>25.4</c:v>
                </c:pt>
                <c:pt idx="7">
                  <c:v>32.700000000000003</c:v>
                </c:pt>
                <c:pt idx="8">
                  <c:v>36.200000000000003</c:v>
                </c:pt>
                <c:pt idx="9">
                  <c:v>29.6</c:v>
                </c:pt>
                <c:pt idx="10">
                  <c:v>35.4</c:v>
                </c:pt>
                <c:pt idx="11">
                  <c:v>31.8</c:v>
                </c:pt>
                <c:pt idx="12">
                  <c:v>38.5</c:v>
                </c:pt>
                <c:pt idx="13">
                  <c:v>44.9</c:v>
                </c:pt>
                <c:pt idx="14">
                  <c:v>42.5</c:v>
                </c:pt>
                <c:pt idx="15">
                  <c:v>43.7</c:v>
                </c:pt>
                <c:pt idx="16">
                  <c:v>45.4</c:v>
                </c:pt>
                <c:pt idx="17">
                  <c:v>37.6</c:v>
                </c:pt>
                <c:pt idx="18">
                  <c:v>37.300000000000004</c:v>
                </c:pt>
                <c:pt idx="19">
                  <c:v>43.6</c:v>
                </c:pt>
                <c:pt idx="20">
                  <c:v>50.5</c:v>
                </c:pt>
              </c:numCache>
            </c:numRef>
          </c:val>
        </c:ser>
        <c:marker val="1"/>
        <c:axId val="68616960"/>
        <c:axId val="68618496"/>
      </c:lineChart>
      <c:dateAx>
        <c:axId val="68616960"/>
        <c:scaling>
          <c:orientation val="minMax"/>
        </c:scaling>
        <c:axPos val="b"/>
        <c:numFmt formatCode="mmm\-yy" sourceLinked="1"/>
        <c:tickLblPos val="nextTo"/>
        <c:crossAx val="68618496"/>
        <c:crosses val="autoZero"/>
        <c:auto val="1"/>
        <c:lblOffset val="100"/>
      </c:dateAx>
      <c:valAx>
        <c:axId val="68618496"/>
        <c:scaling>
          <c:orientation val="minMax"/>
        </c:scaling>
        <c:axPos val="l"/>
        <c:majorGridlines/>
        <c:numFmt formatCode="General" sourceLinked="1"/>
        <c:tickLblPos val="nextTo"/>
        <c:crossAx val="686169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SEQUESTRI/CHIUSURE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 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302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PRESCRIZIONI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 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3227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PUNTI DI PRESCRIZIONE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 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6858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NOTIZIE DI REATO</c:v>
                </c:pt>
              </c:strCache>
            </c:strRef>
          </c:tx>
          <c:dLbls>
            <c:showVal val="1"/>
          </c:dLbls>
          <c:cat>
            <c:strRef>
              <c:f>Foglio1!$A$2</c:f>
              <c:strCache>
                <c:ptCount val="1"/>
                <c:pt idx="0">
                  <c:v>    </c:v>
                </c:pt>
              </c:strCache>
            </c:strRef>
          </c:cat>
          <c:val>
            <c:numRef>
              <c:f>Foglio1!$E$2</c:f>
              <c:numCache>
                <c:formatCode>General</c:formatCode>
                <c:ptCount val="1"/>
                <c:pt idx="0">
                  <c:v>3087</c:v>
                </c:pt>
              </c:numCache>
            </c:numRef>
          </c:val>
        </c:ser>
        <c:shape val="box"/>
        <c:axId val="68679552"/>
        <c:axId val="68681088"/>
        <c:axId val="0"/>
      </c:bar3DChart>
      <c:catAx>
        <c:axId val="68679552"/>
        <c:scaling>
          <c:orientation val="minMax"/>
        </c:scaling>
        <c:axPos val="b"/>
        <c:tickLblPos val="nextTo"/>
        <c:crossAx val="68681088"/>
        <c:crosses val="autoZero"/>
        <c:auto val="1"/>
        <c:lblAlgn val="ctr"/>
        <c:lblOffset val="100"/>
      </c:catAx>
      <c:valAx>
        <c:axId val="68681088"/>
        <c:scaling>
          <c:orientation val="minMax"/>
        </c:scaling>
        <c:axPos val="l"/>
        <c:majorGridlines/>
        <c:numFmt formatCode="General" sourceLinked="1"/>
        <c:tickLblPos val="nextTo"/>
        <c:crossAx val="686795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MACCHINARI</c:v>
                </c:pt>
              </c:strCache>
            </c:strRef>
          </c:tx>
          <c:dLbls>
            <c:showVal val="1"/>
          </c:dLbls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Foglio1!$B$2</c:f>
              <c:numCache>
                <c:formatCode>General</c:formatCode>
                <c:ptCount val="1"/>
                <c:pt idx="0">
                  <c:v>1299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IMPIANTI ELETTRICI</c:v>
                </c:pt>
              </c:strCache>
            </c:strRef>
          </c:tx>
          <c:dLbls>
            <c:showVal val="1"/>
          </c:dLbls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Foglio1!$C$2</c:f>
              <c:numCache>
                <c:formatCode>General</c:formatCode>
                <c:ptCount val="1"/>
                <c:pt idx="0">
                  <c:v>1215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DORMITORI AB. </c:v>
                </c:pt>
              </c:strCache>
            </c:strRef>
          </c:tx>
          <c:dLbls>
            <c:showVal val="1"/>
          </c:dLbls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Foglio1!$D$2</c:f>
              <c:numCache>
                <c:formatCode>General</c:formatCode>
                <c:ptCount val="1"/>
                <c:pt idx="0">
                  <c:v>673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CUCINE AB.</c:v>
                </c:pt>
              </c:strCache>
            </c:strRef>
          </c:tx>
          <c:dLbls>
            <c:showVal val="1"/>
          </c:dLbls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Foglio1!$E$2</c:f>
              <c:numCache>
                <c:formatCode>General</c:formatCode>
                <c:ptCount val="1"/>
                <c:pt idx="0">
                  <c:v>243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BOMBOLE GAS</c:v>
                </c:pt>
              </c:strCache>
            </c:strRef>
          </c:tx>
          <c:dLbls>
            <c:showVal val="1"/>
          </c:dLbls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Foglio1!$F$2</c:f>
              <c:numCache>
                <c:formatCode>General</c:formatCode>
                <c:ptCount val="1"/>
                <c:pt idx="0">
                  <c:v>111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IGIENE GEN.</c:v>
                </c:pt>
              </c:strCache>
            </c:strRef>
          </c:tx>
          <c:dLbls>
            <c:showVal val="1"/>
          </c:dLbls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Foglio1!$G$2</c:f>
              <c:numCache>
                <c:formatCode>General</c:formatCode>
                <c:ptCount val="1"/>
                <c:pt idx="0">
                  <c:v>1266</c:v>
                </c:pt>
              </c:numCache>
            </c:numRef>
          </c:val>
        </c:ser>
        <c:shape val="box"/>
        <c:axId val="68868352"/>
        <c:axId val="68956160"/>
        <c:axId val="0"/>
      </c:bar3DChart>
      <c:catAx>
        <c:axId val="68868352"/>
        <c:scaling>
          <c:orientation val="minMax"/>
        </c:scaling>
        <c:axPos val="b"/>
        <c:numFmt formatCode="General" sourceLinked="1"/>
        <c:tickLblPos val="nextTo"/>
        <c:crossAx val="68956160"/>
        <c:crosses val="autoZero"/>
        <c:auto val="1"/>
        <c:lblAlgn val="ctr"/>
        <c:lblOffset val="100"/>
      </c:catAx>
      <c:valAx>
        <c:axId val="68956160"/>
        <c:scaling>
          <c:orientation val="minMax"/>
        </c:scaling>
        <c:axPos val="l"/>
        <c:majorGridlines/>
        <c:numFmt formatCode="General" sourceLinked="1"/>
        <c:tickLblPos val="nextTo"/>
        <c:crossAx val="688683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B8502-06AD-4115-A72C-120773A9A605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70BC9-AB10-4BAE-835D-AA21B2A484D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3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D656ED4-B9EF-4B75-A691-99F0B9B67F74}" type="slidenum">
              <a:rPr lang="it-IT"/>
              <a:pPr/>
              <a:t>16</a:t>
            </a:fld>
            <a:endParaRPr lang="it-IT"/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3883272" y="8683658"/>
            <a:ext cx="2874133" cy="3609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B5566A8-724A-4AE0-975D-D8D22598EB9E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68" name="Text Box 2"/>
          <p:cNvSpPr txBox="1">
            <a:spLocks noChangeArrowheads="1"/>
          </p:cNvSpPr>
          <p:nvPr/>
        </p:nvSpPr>
        <p:spPr bwMode="auto">
          <a:xfrm>
            <a:off x="3883272" y="8683658"/>
            <a:ext cx="2875730" cy="3624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B7B4FE5-B79A-4FED-94BC-7F93369703B3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69" name="Text Box 3"/>
          <p:cNvSpPr txBox="1">
            <a:spLocks noChangeArrowheads="1"/>
          </p:cNvSpPr>
          <p:nvPr/>
        </p:nvSpPr>
        <p:spPr bwMode="auto">
          <a:xfrm>
            <a:off x="3883273" y="8683657"/>
            <a:ext cx="2877326" cy="363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AB3C35C-A3E8-4401-B0F0-9F6F6E0F62FF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3883272" y="8683658"/>
            <a:ext cx="2888504" cy="3741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A213EF4-2927-484A-832E-D073F4549451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71" name="Text Box 5"/>
          <p:cNvSpPr txBox="1">
            <a:spLocks noChangeArrowheads="1"/>
          </p:cNvSpPr>
          <p:nvPr/>
        </p:nvSpPr>
        <p:spPr bwMode="auto">
          <a:xfrm>
            <a:off x="4304812" y="9347134"/>
            <a:ext cx="3294076" cy="4866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46315FC-13E4-4406-9DA8-F1466FE9B666}" type="slidenum">
              <a:rPr lang="it-IT" sz="1400">
                <a:solidFill>
                  <a:srgbClr val="000000"/>
                </a:solidFill>
                <a:latin typeface="Times New Roman" pitchFamily="16" charset="0"/>
                <a:cs typeface="Arial Unicode MS" pitchFamily="32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400">
              <a:solidFill>
                <a:srgbClr val="000000"/>
              </a:solidFill>
              <a:latin typeface="Times New Roman" pitchFamily="16" charset="0"/>
              <a:cs typeface="Arial Unicode MS" pitchFamily="32" charset="0"/>
            </a:endParaRPr>
          </a:p>
        </p:txBody>
      </p:sp>
      <p:sp>
        <p:nvSpPr>
          <p:cNvPr id="62472" name="Text Box 6"/>
          <p:cNvSpPr txBox="1">
            <a:spLocks noChangeArrowheads="1"/>
          </p:cNvSpPr>
          <p:nvPr/>
        </p:nvSpPr>
        <p:spPr bwMode="auto">
          <a:xfrm>
            <a:off x="3883272" y="8683658"/>
            <a:ext cx="2931615" cy="4135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A6FAC62-6F9C-471A-A598-4C70AABD925D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73" name="Text Box 7"/>
          <p:cNvSpPr txBox="1">
            <a:spLocks noChangeArrowheads="1"/>
          </p:cNvSpPr>
          <p:nvPr/>
        </p:nvSpPr>
        <p:spPr bwMode="auto">
          <a:xfrm>
            <a:off x="3883273" y="8683658"/>
            <a:ext cx="2942793" cy="4238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C6EA31E-09AA-4D01-9AE4-EA36940ADE5F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74" name="Text Box 8"/>
          <p:cNvSpPr txBox="1">
            <a:spLocks noChangeArrowheads="1"/>
          </p:cNvSpPr>
          <p:nvPr/>
        </p:nvSpPr>
        <p:spPr bwMode="auto">
          <a:xfrm>
            <a:off x="3883272" y="8683658"/>
            <a:ext cx="2944389" cy="4252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75EB4E0-781E-4885-81F2-ABE0F5E9E80C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75" name="Text Box 9"/>
          <p:cNvSpPr txBox="1">
            <a:spLocks noChangeArrowheads="1"/>
          </p:cNvSpPr>
          <p:nvPr/>
        </p:nvSpPr>
        <p:spPr bwMode="auto">
          <a:xfrm>
            <a:off x="3883273" y="8683658"/>
            <a:ext cx="2941196" cy="422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87ABA2B-E2FA-4DD9-909D-A86561DAACF2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76" name="Text Box 10"/>
          <p:cNvSpPr txBox="1">
            <a:spLocks noChangeArrowheads="1"/>
          </p:cNvSpPr>
          <p:nvPr/>
        </p:nvSpPr>
        <p:spPr bwMode="auto">
          <a:xfrm>
            <a:off x="3883272" y="8683658"/>
            <a:ext cx="2944389" cy="4252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844101B-81F5-41B8-8A03-8BB8D51F52A7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77" name="Text Box 11"/>
          <p:cNvSpPr txBox="1">
            <a:spLocks noChangeArrowheads="1"/>
          </p:cNvSpPr>
          <p:nvPr/>
        </p:nvSpPr>
        <p:spPr bwMode="auto">
          <a:xfrm>
            <a:off x="3883273" y="8683657"/>
            <a:ext cx="2947583" cy="4281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FCA4D04-A70F-4D1F-AC30-513DFF5AE599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78" name="Text Box 12"/>
          <p:cNvSpPr txBox="1">
            <a:spLocks noChangeArrowheads="1"/>
          </p:cNvSpPr>
          <p:nvPr/>
        </p:nvSpPr>
        <p:spPr bwMode="auto">
          <a:xfrm>
            <a:off x="3883273" y="8683658"/>
            <a:ext cx="2949180" cy="429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8C63055-BE3A-4D80-B79D-6926A484437B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79" name="Text Box 13"/>
          <p:cNvSpPr txBox="1">
            <a:spLocks noChangeArrowheads="1"/>
          </p:cNvSpPr>
          <p:nvPr/>
        </p:nvSpPr>
        <p:spPr bwMode="auto">
          <a:xfrm>
            <a:off x="3883273" y="8683658"/>
            <a:ext cx="2955567" cy="435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17D6669-4B8A-40C4-8EFB-6FC47A3CEBED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80" name="Text Box 14"/>
          <p:cNvSpPr txBox="1">
            <a:spLocks noChangeArrowheads="1"/>
          </p:cNvSpPr>
          <p:nvPr/>
        </p:nvSpPr>
        <p:spPr bwMode="auto">
          <a:xfrm>
            <a:off x="3883273" y="8683658"/>
            <a:ext cx="2955567" cy="4369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CA6B740-4073-4A04-B3F8-72B1F7A9F475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81" name="Text Box 15"/>
          <p:cNvSpPr txBox="1">
            <a:spLocks noChangeArrowheads="1"/>
          </p:cNvSpPr>
          <p:nvPr/>
        </p:nvSpPr>
        <p:spPr bwMode="auto">
          <a:xfrm>
            <a:off x="3883273" y="8683658"/>
            <a:ext cx="2960356" cy="4413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051BADE-A2DA-442D-AC46-3FD6B9A90EF9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82" name="Text Box 16"/>
          <p:cNvSpPr txBox="1">
            <a:spLocks noChangeArrowheads="1"/>
          </p:cNvSpPr>
          <p:nvPr/>
        </p:nvSpPr>
        <p:spPr bwMode="auto">
          <a:xfrm>
            <a:off x="3883273" y="8683658"/>
            <a:ext cx="2961954" cy="4428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5A485C9-DDDD-4824-92A6-327C62BA2144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83" name="Text Box 17"/>
          <p:cNvSpPr txBox="1">
            <a:spLocks noChangeArrowheads="1"/>
          </p:cNvSpPr>
          <p:nvPr/>
        </p:nvSpPr>
        <p:spPr bwMode="auto">
          <a:xfrm>
            <a:off x="3883272" y="8683657"/>
            <a:ext cx="2963550" cy="444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4547503-6E5A-476D-A937-A66489652634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84" name="Text Box 18"/>
          <p:cNvSpPr txBox="1">
            <a:spLocks noChangeArrowheads="1"/>
          </p:cNvSpPr>
          <p:nvPr/>
        </p:nvSpPr>
        <p:spPr bwMode="auto">
          <a:xfrm>
            <a:off x="3883272" y="8683658"/>
            <a:ext cx="2965147" cy="4457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5B9022E-77AE-4B2A-8FA5-9D78D61A030F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2485" name="Rectangle 19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3538"/>
            <a:ext cx="16621125" cy="12466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2486" name="Text Box 20"/>
          <p:cNvSpPr txBox="1">
            <a:spLocks noChangeArrowheads="1"/>
          </p:cNvSpPr>
          <p:nvPr/>
        </p:nvSpPr>
        <p:spPr bwMode="auto">
          <a:xfrm>
            <a:off x="685002" y="4341830"/>
            <a:ext cx="5465641" cy="4093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3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D445127-9F21-4F35-BD0C-3038E67D441A}" type="slidenum">
              <a:rPr lang="it-IT"/>
              <a:pPr/>
              <a:t>17</a:t>
            </a:fld>
            <a:endParaRPr lang="it-IT"/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3883272" y="8683658"/>
            <a:ext cx="2874133" cy="3609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AF5AA27-245D-4737-8C91-01F383F96658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492" name="Text Box 2"/>
          <p:cNvSpPr txBox="1">
            <a:spLocks noChangeArrowheads="1"/>
          </p:cNvSpPr>
          <p:nvPr/>
        </p:nvSpPr>
        <p:spPr bwMode="auto">
          <a:xfrm>
            <a:off x="3883272" y="8683658"/>
            <a:ext cx="2875730" cy="3624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4E7A9FD-BC87-49FD-8B7D-290F55D574DA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493" name="Text Box 3"/>
          <p:cNvSpPr txBox="1">
            <a:spLocks noChangeArrowheads="1"/>
          </p:cNvSpPr>
          <p:nvPr/>
        </p:nvSpPr>
        <p:spPr bwMode="auto">
          <a:xfrm>
            <a:off x="3883273" y="8683657"/>
            <a:ext cx="2877326" cy="363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6417A21-F46E-419B-B36D-5BA4B9ECA360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494" name="Text Box 4"/>
          <p:cNvSpPr txBox="1">
            <a:spLocks noChangeArrowheads="1"/>
          </p:cNvSpPr>
          <p:nvPr/>
        </p:nvSpPr>
        <p:spPr bwMode="auto">
          <a:xfrm>
            <a:off x="3883272" y="8683658"/>
            <a:ext cx="2888504" cy="3741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8D83D53-6FE8-458A-B519-CDD950D30467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495" name="Text Box 5"/>
          <p:cNvSpPr txBox="1">
            <a:spLocks noChangeArrowheads="1"/>
          </p:cNvSpPr>
          <p:nvPr/>
        </p:nvSpPr>
        <p:spPr bwMode="auto">
          <a:xfrm>
            <a:off x="3883272" y="8683658"/>
            <a:ext cx="2931615" cy="4135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C0736C5-CFAB-481D-941A-D092A3D46F11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496" name="Text Box 6"/>
          <p:cNvSpPr txBox="1">
            <a:spLocks noChangeArrowheads="1"/>
          </p:cNvSpPr>
          <p:nvPr/>
        </p:nvSpPr>
        <p:spPr bwMode="auto">
          <a:xfrm>
            <a:off x="3883273" y="8683658"/>
            <a:ext cx="2942793" cy="4238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A9AD4C9-F5E7-4D68-A9D0-2E59042B3B70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497" name="Text Box 7"/>
          <p:cNvSpPr txBox="1">
            <a:spLocks noChangeArrowheads="1"/>
          </p:cNvSpPr>
          <p:nvPr/>
        </p:nvSpPr>
        <p:spPr bwMode="auto">
          <a:xfrm>
            <a:off x="3883272" y="8683658"/>
            <a:ext cx="2944389" cy="4252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297395C-90D0-4CEB-B880-1C322BADD372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498" name="Text Box 8"/>
          <p:cNvSpPr txBox="1">
            <a:spLocks noChangeArrowheads="1"/>
          </p:cNvSpPr>
          <p:nvPr/>
        </p:nvSpPr>
        <p:spPr bwMode="auto">
          <a:xfrm>
            <a:off x="3883273" y="8683658"/>
            <a:ext cx="2949180" cy="429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1C3498F-C574-4775-9004-6E56FFF2D6A4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499" name="Text Box 9"/>
          <p:cNvSpPr txBox="1">
            <a:spLocks noChangeArrowheads="1"/>
          </p:cNvSpPr>
          <p:nvPr/>
        </p:nvSpPr>
        <p:spPr bwMode="auto">
          <a:xfrm>
            <a:off x="3883273" y="8683658"/>
            <a:ext cx="2955567" cy="435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D87F540-43C0-4E87-BAA5-185CE19E21F7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500" name="Text Box 10"/>
          <p:cNvSpPr txBox="1">
            <a:spLocks noChangeArrowheads="1"/>
          </p:cNvSpPr>
          <p:nvPr/>
        </p:nvSpPr>
        <p:spPr bwMode="auto">
          <a:xfrm>
            <a:off x="3883273" y="8683658"/>
            <a:ext cx="2955567" cy="4369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44046F5-5F85-4D26-BFE4-F03FA4EC0AA3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501" name="Text Box 11"/>
          <p:cNvSpPr txBox="1">
            <a:spLocks noChangeArrowheads="1"/>
          </p:cNvSpPr>
          <p:nvPr/>
        </p:nvSpPr>
        <p:spPr bwMode="auto">
          <a:xfrm>
            <a:off x="3883273" y="8683658"/>
            <a:ext cx="2960356" cy="4413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8669E9D-6A55-40D5-883D-11C19E2B3B6D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502" name="Text Box 12"/>
          <p:cNvSpPr txBox="1">
            <a:spLocks noChangeArrowheads="1"/>
          </p:cNvSpPr>
          <p:nvPr/>
        </p:nvSpPr>
        <p:spPr bwMode="auto">
          <a:xfrm>
            <a:off x="3883273" y="8683658"/>
            <a:ext cx="2961954" cy="4428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FB715C3-F381-4DE1-86B7-50B2F8E1858B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503" name="Text Box 13"/>
          <p:cNvSpPr txBox="1">
            <a:spLocks noChangeArrowheads="1"/>
          </p:cNvSpPr>
          <p:nvPr/>
        </p:nvSpPr>
        <p:spPr bwMode="auto">
          <a:xfrm>
            <a:off x="3883272" y="8683657"/>
            <a:ext cx="2963550" cy="444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6FD779A-7405-4EA5-9AFA-C59CF137F090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504" name="Text Box 14"/>
          <p:cNvSpPr txBox="1">
            <a:spLocks noChangeArrowheads="1"/>
          </p:cNvSpPr>
          <p:nvPr/>
        </p:nvSpPr>
        <p:spPr bwMode="auto">
          <a:xfrm>
            <a:off x="3883272" y="8683658"/>
            <a:ext cx="2965147" cy="4457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C75635A-8C21-45F3-BCC7-54AFB28ED5C2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3505" name="Rectangle 15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7175" y="-11793538"/>
            <a:ext cx="16640175" cy="124793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3506" name="Text Box 16"/>
          <p:cNvSpPr txBox="1">
            <a:spLocks noChangeArrowheads="1"/>
          </p:cNvSpPr>
          <p:nvPr/>
        </p:nvSpPr>
        <p:spPr bwMode="auto">
          <a:xfrm>
            <a:off x="685002" y="4341829"/>
            <a:ext cx="5478415" cy="41036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3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2EFD67D-F62B-4D93-B21B-5067D8E873A1}" type="slidenum">
              <a:rPr lang="it-IT"/>
              <a:pPr/>
              <a:t>18</a:t>
            </a:fld>
            <a:endParaRPr lang="it-IT"/>
          </a:p>
        </p:txBody>
      </p:sp>
      <p:sp>
        <p:nvSpPr>
          <p:cNvPr id="64515" name="Text Box 1"/>
          <p:cNvSpPr txBox="1">
            <a:spLocks noChangeArrowheads="1"/>
          </p:cNvSpPr>
          <p:nvPr/>
        </p:nvSpPr>
        <p:spPr bwMode="auto">
          <a:xfrm>
            <a:off x="3883272" y="8683658"/>
            <a:ext cx="2874133" cy="3609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3CFFF89-9FA2-49E5-926E-FD071BC40099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4516" name="Text Box 2"/>
          <p:cNvSpPr txBox="1">
            <a:spLocks noChangeArrowheads="1"/>
          </p:cNvSpPr>
          <p:nvPr/>
        </p:nvSpPr>
        <p:spPr bwMode="auto">
          <a:xfrm>
            <a:off x="3883272" y="8683658"/>
            <a:ext cx="2875730" cy="3624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33F83C8-07CE-4A15-A259-06D2A8A4D588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3883273" y="8683657"/>
            <a:ext cx="2877326" cy="363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17B07AC-CFF5-40DB-83C7-6BD1DEE59CCC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4518" name="Text Box 4"/>
          <p:cNvSpPr txBox="1">
            <a:spLocks noChangeArrowheads="1"/>
          </p:cNvSpPr>
          <p:nvPr/>
        </p:nvSpPr>
        <p:spPr bwMode="auto">
          <a:xfrm>
            <a:off x="3883272" y="8683658"/>
            <a:ext cx="2888504" cy="3741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6DFAA64-4FF3-4848-9143-BEFFABE76AF8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4519" name="Rectangle 5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41438" y="747713"/>
            <a:ext cx="4921250" cy="36909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4520" name="Text Box 6"/>
          <p:cNvSpPr txBox="1">
            <a:spLocks noChangeArrowheads="1"/>
          </p:cNvSpPr>
          <p:nvPr/>
        </p:nvSpPr>
        <p:spPr bwMode="auto">
          <a:xfrm>
            <a:off x="760049" y="4673568"/>
            <a:ext cx="6085178" cy="442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3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F07573F-59BA-4F7B-939B-2EFE8AB4FC40}" type="slidenum">
              <a:rPr lang="it-IT"/>
              <a:pPr/>
              <a:t>19</a:t>
            </a:fld>
            <a:endParaRPr lang="it-IT"/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3883272" y="8683658"/>
            <a:ext cx="2874133" cy="3609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2B7E9D4-E780-477F-86A9-CB2B81FE2486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5540" name="Text Box 2"/>
          <p:cNvSpPr txBox="1">
            <a:spLocks noChangeArrowheads="1"/>
          </p:cNvSpPr>
          <p:nvPr/>
        </p:nvSpPr>
        <p:spPr bwMode="auto">
          <a:xfrm>
            <a:off x="3883272" y="8683658"/>
            <a:ext cx="2875730" cy="3624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7126F65-5AB9-4115-B95C-0DACD2C2EEC1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5541" name="Text Box 3"/>
          <p:cNvSpPr txBox="1">
            <a:spLocks noChangeArrowheads="1"/>
          </p:cNvSpPr>
          <p:nvPr/>
        </p:nvSpPr>
        <p:spPr bwMode="auto">
          <a:xfrm>
            <a:off x="3883273" y="8683657"/>
            <a:ext cx="2877326" cy="363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5902EBC-849A-42B7-A2D8-A81C8510C403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3883272" y="8683658"/>
            <a:ext cx="2888504" cy="3741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5BA692A-74F7-4D40-A878-224773F5432D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5543" name="Text Box 5"/>
          <p:cNvSpPr txBox="1">
            <a:spLocks noChangeArrowheads="1"/>
          </p:cNvSpPr>
          <p:nvPr/>
        </p:nvSpPr>
        <p:spPr bwMode="auto">
          <a:xfrm>
            <a:off x="3883273" y="8683657"/>
            <a:ext cx="2928422" cy="41065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633B09A-E412-405D-9E19-AF8C9456233F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3883272" y="8683658"/>
            <a:ext cx="2931615" cy="4135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0CC58CC-4611-471F-8077-AC3808398865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3883273" y="8683658"/>
            <a:ext cx="2942793" cy="4238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B7239C0-477B-4C32-8AC8-60F6B8262FDF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5546" name="Text Box 8"/>
          <p:cNvSpPr txBox="1">
            <a:spLocks noChangeArrowheads="1"/>
          </p:cNvSpPr>
          <p:nvPr/>
        </p:nvSpPr>
        <p:spPr bwMode="auto">
          <a:xfrm>
            <a:off x="3883272" y="8683658"/>
            <a:ext cx="2944389" cy="4252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9A65D7A-2E36-42B4-A1E5-A14742F24EED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5547" name="Text Box 9"/>
          <p:cNvSpPr txBox="1">
            <a:spLocks noChangeArrowheads="1"/>
          </p:cNvSpPr>
          <p:nvPr/>
        </p:nvSpPr>
        <p:spPr bwMode="auto">
          <a:xfrm>
            <a:off x="3883273" y="8683658"/>
            <a:ext cx="2949180" cy="429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42CAC4C-D010-452F-B67E-983F5DAFA7AD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5548" name="Text Box 10"/>
          <p:cNvSpPr txBox="1">
            <a:spLocks noChangeArrowheads="1"/>
          </p:cNvSpPr>
          <p:nvPr/>
        </p:nvSpPr>
        <p:spPr bwMode="auto">
          <a:xfrm>
            <a:off x="3883273" y="8683658"/>
            <a:ext cx="2955567" cy="435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35F00F8-59BC-4681-A3A3-7128D370FC0E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5549" name="Text Box 11"/>
          <p:cNvSpPr txBox="1">
            <a:spLocks noChangeArrowheads="1"/>
          </p:cNvSpPr>
          <p:nvPr/>
        </p:nvSpPr>
        <p:spPr bwMode="auto">
          <a:xfrm>
            <a:off x="3883273" y="8683658"/>
            <a:ext cx="2955567" cy="4369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65641EC-2C34-4307-A055-B783F9817D93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5550" name="Text Box 12"/>
          <p:cNvSpPr txBox="1">
            <a:spLocks noChangeArrowheads="1"/>
          </p:cNvSpPr>
          <p:nvPr/>
        </p:nvSpPr>
        <p:spPr bwMode="auto">
          <a:xfrm>
            <a:off x="3883273" y="8683658"/>
            <a:ext cx="2960356" cy="4413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6A1146D-B3F5-4B56-8CF7-6E128F1DA8AA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5551" name="Text Box 13"/>
          <p:cNvSpPr txBox="1">
            <a:spLocks noChangeArrowheads="1"/>
          </p:cNvSpPr>
          <p:nvPr/>
        </p:nvSpPr>
        <p:spPr bwMode="auto">
          <a:xfrm>
            <a:off x="3883273" y="8683658"/>
            <a:ext cx="2961954" cy="4428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C71DBE8-821E-4298-8CE3-2831F58EB4A2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5552" name="Rectangle 1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7175" y="-11793538"/>
            <a:ext cx="16651288" cy="124888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5553" name="Text Box 15"/>
          <p:cNvSpPr txBox="1">
            <a:spLocks noChangeArrowheads="1"/>
          </p:cNvSpPr>
          <p:nvPr/>
        </p:nvSpPr>
        <p:spPr bwMode="auto">
          <a:xfrm>
            <a:off x="685003" y="4341829"/>
            <a:ext cx="5489593" cy="41153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3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9A07AF4-3801-42E6-888E-5B031AFA6AFA}" type="slidenum">
              <a:rPr lang="it-IT"/>
              <a:pPr/>
              <a:t>20</a:t>
            </a:fld>
            <a:endParaRPr lang="it-IT"/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3883272" y="8683658"/>
            <a:ext cx="2874133" cy="3609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8D781A4-9E6E-441F-91AE-7120E4C3BC51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6564" name="Text Box 2"/>
          <p:cNvSpPr txBox="1">
            <a:spLocks noChangeArrowheads="1"/>
          </p:cNvSpPr>
          <p:nvPr/>
        </p:nvSpPr>
        <p:spPr bwMode="auto">
          <a:xfrm>
            <a:off x="3883272" y="8683658"/>
            <a:ext cx="2875730" cy="3624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B93D5BE-61C0-43F6-A755-80D237AD8D30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6565" name="Text Box 3"/>
          <p:cNvSpPr txBox="1">
            <a:spLocks noChangeArrowheads="1"/>
          </p:cNvSpPr>
          <p:nvPr/>
        </p:nvSpPr>
        <p:spPr bwMode="auto">
          <a:xfrm>
            <a:off x="3883273" y="8683657"/>
            <a:ext cx="2877326" cy="363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6B6A2AF-F4BF-42FA-8FD6-8D1001D0DE14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3883272" y="8683658"/>
            <a:ext cx="2888504" cy="3741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5F091B7-F6FF-4246-85C6-D5ECD3BB23B7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6567" name="Rectangle 5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8464" y="695628"/>
            <a:ext cx="4882832" cy="3352459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6568" name="Text Box 6"/>
          <p:cNvSpPr txBox="1">
            <a:spLocks noChangeArrowheads="1"/>
          </p:cNvSpPr>
          <p:nvPr/>
        </p:nvSpPr>
        <p:spPr bwMode="auto">
          <a:xfrm>
            <a:off x="685003" y="4341829"/>
            <a:ext cx="5411352" cy="40393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3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DE0B8F1-171B-4E05-80A9-009C55414CE3}" type="slidenum">
              <a:rPr lang="it-IT"/>
              <a:pPr/>
              <a:t>21</a:t>
            </a:fld>
            <a:endParaRPr lang="it-IT"/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83272" y="8683658"/>
            <a:ext cx="2874133" cy="3609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3FC6424-022E-4689-A6BD-8FA4097B3732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83272" y="8683658"/>
            <a:ext cx="2875730" cy="3624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29ABA9F-79E9-4F85-9800-AD6F88EF75D2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83273" y="8683657"/>
            <a:ext cx="2877326" cy="363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3D5751B-76B5-4212-B3F9-F480C7841101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83272" y="8683658"/>
            <a:ext cx="2888504" cy="3741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6A81CC7-4B00-4C38-B4CB-0DA447394962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83272" y="8683658"/>
            <a:ext cx="2931615" cy="4135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6FDE85B-E395-4FC9-B80C-20E44D6BC89D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7592" name="Text Box 6"/>
          <p:cNvSpPr txBox="1">
            <a:spLocks noChangeArrowheads="1"/>
          </p:cNvSpPr>
          <p:nvPr/>
        </p:nvSpPr>
        <p:spPr bwMode="auto">
          <a:xfrm>
            <a:off x="3883273" y="8683658"/>
            <a:ext cx="2942793" cy="4238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8F5B9A3-450B-4765-BC40-70DD68BD5F36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3883272" y="8683658"/>
            <a:ext cx="2944389" cy="4252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159F9A6-AF3D-49BF-A7AD-0206142DFC3A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7594" name="Text Box 8"/>
          <p:cNvSpPr txBox="1">
            <a:spLocks noChangeArrowheads="1"/>
          </p:cNvSpPr>
          <p:nvPr/>
        </p:nvSpPr>
        <p:spPr bwMode="auto">
          <a:xfrm>
            <a:off x="3883273" y="8683658"/>
            <a:ext cx="2949180" cy="429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214605F-1FEB-4E2F-803D-F0158C3DC62D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7595" name="Text Box 9"/>
          <p:cNvSpPr txBox="1">
            <a:spLocks noChangeArrowheads="1"/>
          </p:cNvSpPr>
          <p:nvPr/>
        </p:nvSpPr>
        <p:spPr bwMode="auto">
          <a:xfrm>
            <a:off x="3883273" y="8683658"/>
            <a:ext cx="2955567" cy="435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751B292-0374-495D-880C-4A917238155F}" type="slidenum">
              <a:rPr lang="it-IT" sz="1300">
                <a:solidFill>
                  <a:srgbClr val="00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it-IT" sz="1300">
              <a:solidFill>
                <a:srgbClr val="000000"/>
              </a:solidFill>
              <a:latin typeface="Times New Roman" pitchFamily="16" charset="0"/>
              <a:ea typeface="Microsoft YaHei" charset="0"/>
              <a:cs typeface="Microsoft YaHei" charset="0"/>
            </a:endParaRPr>
          </a:p>
        </p:txBody>
      </p:sp>
      <p:sp>
        <p:nvSpPr>
          <p:cNvPr id="67596" name="Rectangle 10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7288" y="695628"/>
            <a:ext cx="4964265" cy="340653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7" name="Text Box 11"/>
          <p:cNvSpPr txBox="1">
            <a:spLocks noChangeArrowheads="1"/>
          </p:cNvSpPr>
          <p:nvPr/>
        </p:nvSpPr>
        <p:spPr bwMode="auto">
          <a:xfrm>
            <a:off x="685003" y="4341830"/>
            <a:ext cx="5468835" cy="4093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8889-9160-4409-95E8-E8473D6A2FE9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D28-13FA-4AE2-8B22-52046D192C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8889-9160-4409-95E8-E8473D6A2FE9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D28-13FA-4AE2-8B22-52046D192C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8889-9160-4409-95E8-E8473D6A2FE9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D28-13FA-4AE2-8B22-52046D192C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8889-9160-4409-95E8-E8473D6A2FE9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D28-13FA-4AE2-8B22-52046D192C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8889-9160-4409-95E8-E8473D6A2FE9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D28-13FA-4AE2-8B22-52046D192C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8889-9160-4409-95E8-E8473D6A2FE9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D28-13FA-4AE2-8B22-52046D192C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8889-9160-4409-95E8-E8473D6A2FE9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D28-13FA-4AE2-8B22-52046D192C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8889-9160-4409-95E8-E8473D6A2FE9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D28-13FA-4AE2-8B22-52046D192C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8889-9160-4409-95E8-E8473D6A2FE9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D28-13FA-4AE2-8B22-52046D192C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8889-9160-4409-95E8-E8473D6A2FE9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D28-13FA-4AE2-8B22-52046D192C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8889-9160-4409-95E8-E8473D6A2FE9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D28-13FA-4AE2-8B22-52046D192C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68889-9160-4409-95E8-E8473D6A2FE9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91D28-13FA-4AE2-8B22-52046D192CA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2243176"/>
          </a:xfrm>
        </p:spPr>
        <p:txBody>
          <a:bodyPr/>
          <a:lstStyle/>
          <a:p>
            <a:r>
              <a:rPr lang="it-IT" b="1" dirty="0" smtClean="0">
                <a:solidFill>
                  <a:srgbClr val="FF3333"/>
                </a:solidFill>
              </a:rPr>
              <a:t>REGIONE TOSCANA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2571744"/>
            <a:ext cx="8072494" cy="3643338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600" b="1" dirty="0">
                <a:solidFill>
                  <a:srgbClr val="3333FF"/>
                </a:solidFill>
              </a:rPr>
              <a:t>PIANO STRAORDINARIO PER IL LAVORO SICURO AREA VASTA CENTRO TOSCANA </a:t>
            </a:r>
            <a:br>
              <a:rPr lang="it-IT" sz="4600" b="1" dirty="0">
                <a:solidFill>
                  <a:srgbClr val="3333FF"/>
                </a:solidFill>
              </a:rPr>
            </a:br>
            <a:r>
              <a:rPr lang="it-IT" sz="4600" b="1" dirty="0">
                <a:solidFill>
                  <a:srgbClr val="3333FF"/>
                </a:solidFill>
              </a:rPr>
              <a:t/>
            </a:r>
            <a:br>
              <a:rPr lang="it-IT" sz="4600" b="1" dirty="0">
                <a:solidFill>
                  <a:srgbClr val="3333FF"/>
                </a:solidFill>
              </a:rPr>
            </a:br>
            <a:r>
              <a:rPr lang="it-IT" sz="4600" b="1" dirty="0">
                <a:solidFill>
                  <a:srgbClr val="3333FF"/>
                </a:solidFill>
              </a:rPr>
              <a:t>SITUAZIONE AL </a:t>
            </a:r>
            <a:r>
              <a:rPr lang="it-IT" sz="4600" b="1" dirty="0" smtClean="0">
                <a:solidFill>
                  <a:srgbClr val="3333FF"/>
                </a:solidFill>
              </a:rPr>
              <a:t>31.5.2016 </a:t>
            </a:r>
            <a:endParaRPr lang="it-IT" sz="4600" b="1" dirty="0">
              <a:solidFill>
                <a:srgbClr val="3333FF"/>
              </a:solidFill>
            </a:endParaRPr>
          </a:p>
          <a:p>
            <a:pPr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b="1" dirty="0">
              <a:solidFill>
                <a:srgbClr val="3333FF"/>
              </a:solidFill>
            </a:endParaRP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b="1" dirty="0" smtClean="0">
              <a:solidFill>
                <a:srgbClr val="3333FF"/>
              </a:solidFill>
            </a:endParaRP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b="1" dirty="0" smtClean="0">
              <a:solidFill>
                <a:srgbClr val="3333FF"/>
              </a:solidFill>
            </a:endParaRP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900" b="1" dirty="0" smtClean="0">
                <a:solidFill>
                  <a:srgbClr val="3333FF"/>
                </a:solidFill>
              </a:rPr>
              <a:t>Dr. Renzo Berti</a:t>
            </a: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900" b="1" dirty="0" smtClean="0">
                <a:solidFill>
                  <a:srgbClr val="3333FF"/>
                </a:solidFill>
              </a:rPr>
              <a:t>renzo.berti@uslcentro.toscana.it</a:t>
            </a:r>
            <a:endParaRPr lang="it-IT" sz="2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0000"/>
                </a:solidFill>
              </a:rPr>
              <a:t>PRINCIPALI IRREGOLARITA'</a:t>
            </a:r>
            <a:br>
              <a:rPr lang="it-IT" b="1" dirty="0" smtClean="0">
                <a:solidFill>
                  <a:srgbClr val="000000"/>
                </a:solidFill>
              </a:rPr>
            </a:b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14282" y="1500174"/>
          <a:ext cx="8643998" cy="498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 smtClean="0">
                <a:solidFill>
                  <a:srgbClr val="000000"/>
                </a:solidFill>
              </a:rPr>
              <a:t>TREND DORMITORI (BLU) E </a:t>
            </a:r>
            <a:br>
              <a:rPr lang="it-IT" sz="2800" b="1" dirty="0" smtClean="0">
                <a:solidFill>
                  <a:srgbClr val="000000"/>
                </a:solidFill>
              </a:rPr>
            </a:br>
            <a:r>
              <a:rPr lang="it-IT" sz="2800" b="1" dirty="0" err="1" smtClean="0">
                <a:solidFill>
                  <a:srgbClr val="000000"/>
                </a:solidFill>
              </a:rPr>
              <a:t>IMP</a:t>
            </a:r>
            <a:r>
              <a:rPr lang="it-IT" sz="2800" b="1" dirty="0" smtClean="0">
                <a:solidFill>
                  <a:srgbClr val="000000"/>
                </a:solidFill>
              </a:rPr>
              <a:t>. ELETTRICI (ROSSO)</a:t>
            </a:r>
            <a:endParaRPr lang="it-IT" sz="2800" b="1" dirty="0">
              <a:solidFill>
                <a:srgbClr val="00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14282" y="1600200"/>
          <a:ext cx="8715436" cy="4900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0000"/>
                </a:solidFill>
              </a:rPr>
              <a:t>TIPOLOGIA </a:t>
            </a:r>
            <a:r>
              <a:rPr lang="it-IT" b="1" dirty="0" err="1" smtClean="0">
                <a:solidFill>
                  <a:srgbClr val="000000"/>
                </a:solidFill>
              </a:rPr>
              <a:t>D'IMPRESA</a:t>
            </a:r>
            <a:r>
              <a:rPr lang="it-IT" b="1" dirty="0" smtClean="0">
                <a:solidFill>
                  <a:srgbClr val="000000"/>
                </a:solidFill>
              </a:rPr>
              <a:t/>
            </a:r>
            <a:br>
              <a:rPr lang="it-IT" b="1" dirty="0" smtClean="0">
                <a:solidFill>
                  <a:srgbClr val="000000"/>
                </a:solidFill>
              </a:rPr>
            </a:b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14282" y="1600200"/>
          <a:ext cx="8715436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0000"/>
                </a:solidFill>
              </a:rPr>
              <a:t>CLASSI </a:t>
            </a:r>
            <a:r>
              <a:rPr lang="it-IT" b="1" dirty="0" err="1" smtClean="0">
                <a:solidFill>
                  <a:srgbClr val="000000"/>
                </a:solidFill>
              </a:rPr>
              <a:t>DI</a:t>
            </a:r>
            <a:r>
              <a:rPr lang="it-IT" b="1" dirty="0" smtClean="0">
                <a:solidFill>
                  <a:srgbClr val="000000"/>
                </a:solidFill>
              </a:rPr>
              <a:t> ADDETTI</a:t>
            </a:r>
            <a:br>
              <a:rPr lang="it-IT" b="1" dirty="0" smtClean="0">
                <a:solidFill>
                  <a:srgbClr val="000000"/>
                </a:solidFill>
              </a:rPr>
            </a:b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85720" y="1214422"/>
          <a:ext cx="8358278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0000"/>
                </a:solidFill>
              </a:rPr>
              <a:t>SQUADRE ISPETTIVE</a:t>
            </a:r>
            <a:br>
              <a:rPr lang="it-IT" b="1" dirty="0" smtClean="0">
                <a:solidFill>
                  <a:srgbClr val="000000"/>
                </a:solidFill>
              </a:rPr>
            </a:b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47251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0000"/>
                </a:solidFill>
              </a:rPr>
              <a:t>SOGGETTI IN AFFIANCAMENTO</a:t>
            </a:r>
            <a:endParaRPr lang="it-IT" sz="36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64399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1"/>
          <p:cNvSpPr txBox="1">
            <a:spLocks noChangeArrowheads="1"/>
          </p:cNvSpPr>
          <p:nvPr/>
        </p:nvSpPr>
        <p:spPr bwMode="auto">
          <a:xfrm>
            <a:off x="456481" y="275070"/>
            <a:ext cx="7380000" cy="111899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400" b="1" dirty="0">
                <a:solidFill>
                  <a:srgbClr val="000000"/>
                </a:solidFill>
              </a:rPr>
              <a:t>SANZIONI RISCOSSE 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400" b="1" dirty="0">
                <a:solidFill>
                  <a:srgbClr val="000000"/>
                </a:solidFill>
              </a:rPr>
              <a:t>(€/SEMESTRE 1.1.2010 – 30.6.2015)</a:t>
            </a: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77121" y="1539523"/>
          <a:ext cx="8727840" cy="5139899"/>
        </p:xfrm>
        <a:graphic>
          <a:graphicData uri="http://schemas.openxmlformats.org/presentationml/2006/ole">
            <p:oleObj spid="_x0000_s1026" r:id="rId4" imgW="7029000" imgH="4142880" progId="">
              <p:embed/>
            </p:oleObj>
          </a:graphicData>
        </a:graphic>
      </p:graphicFrame>
      <p:pic>
        <p:nvPicPr>
          <p:cNvPr id="2662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 advTm="1024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1"/>
          <p:cNvSpPr txBox="1">
            <a:spLocks noChangeArrowheads="1"/>
          </p:cNvSpPr>
          <p:nvPr/>
        </p:nvSpPr>
        <p:spPr bwMode="auto">
          <a:xfrm>
            <a:off x="456480" y="275070"/>
            <a:ext cx="7446240" cy="113195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500" b="1" dirty="0">
                <a:solidFill>
                  <a:srgbClr val="000000"/>
                </a:solidFill>
              </a:rPr>
              <a:t>SANZIONI INCASSATE NEGLI ULTIMI 4 ANNI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500" b="1" dirty="0">
                <a:solidFill>
                  <a:srgbClr val="000000"/>
                </a:solidFill>
              </a:rPr>
              <a:t> PER AREA 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9584641" y="5128379"/>
          <a:ext cx="8701920" cy="5157181"/>
        </p:xfrm>
        <a:graphic>
          <a:graphicData uri="http://schemas.openxmlformats.org/presentationml/2006/ole">
            <p:oleObj spid="_x0000_s2050" r:id="rId4" imgW="9593640" imgH="5685480" progId="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60641" y="1373904"/>
          <a:ext cx="8699040" cy="5125499"/>
        </p:xfrm>
        <a:graphic>
          <a:graphicData uri="http://schemas.openxmlformats.org/presentationml/2006/ole">
            <p:oleObj spid="_x0000_s2051" r:id="rId5" imgW="9590040" imgH="5649840" progId="">
              <p:embed/>
            </p:oleObj>
          </a:graphicData>
        </a:graphic>
      </p:graphicFrame>
      <p:pic>
        <p:nvPicPr>
          <p:cNvPr id="2765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228160" cy="1144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5268" rIns="0" bIns="0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it-IT" sz="22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456481" y="1604329"/>
            <a:ext cx="8228160" cy="45263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 anchor="ctr"/>
          <a:lstStyle/>
          <a:p>
            <a:pPr algn="ctr">
              <a:spcAft>
                <a:spcPts val="1282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105121" y="273629"/>
            <a:ext cx="7535520" cy="143007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900" b="1" dirty="0">
                <a:solidFill>
                  <a:srgbClr val="000000"/>
                </a:solidFill>
              </a:rPr>
              <a:t>OTTEMPERANZE ALLE PRESCRIZIONI DAL 1.9.14 AL 31.10.15 (3.857 imprese)</a:t>
            </a:r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/>
        </p:nvGraphicFramePr>
        <p:xfrm>
          <a:off x="105120" y="1934123"/>
          <a:ext cx="8183520" cy="4481751"/>
        </p:xfrm>
        <a:graphic>
          <a:graphicData uri="http://schemas.openxmlformats.org/presentationml/2006/ole">
            <p:oleObj spid="_x0000_s3074" r:id="rId4" imgW="9021600" imgH="4940280" progId="">
              <p:embed/>
            </p:oleObj>
          </a:graphicData>
        </a:graphic>
      </p:graphicFrame>
      <p:pic>
        <p:nvPicPr>
          <p:cNvPr id="2867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1"/>
          <p:cNvSpPr txBox="1">
            <a:spLocks noChangeArrowheads="1"/>
          </p:cNvSpPr>
          <p:nvPr/>
        </p:nvSpPr>
        <p:spPr bwMode="auto">
          <a:xfrm>
            <a:off x="195840" y="432046"/>
            <a:ext cx="7315200" cy="151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400" b="1" dirty="0">
                <a:solidFill>
                  <a:srgbClr val="000000"/>
                </a:solidFill>
              </a:rPr>
              <a:t>PROIEZIONE SU TUTTE LE IMPRESE 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400" b="1" dirty="0">
                <a:solidFill>
                  <a:srgbClr val="000000"/>
                </a:solidFill>
              </a:rPr>
              <a:t>→ 80,8% &gt; 6.200 IN REGOLA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500" b="1" dirty="0">
                <a:solidFill>
                  <a:srgbClr val="000000"/>
                </a:solidFill>
              </a:rPr>
              <a:t> </a:t>
            </a:r>
            <a:r>
              <a:rPr lang="it-IT" sz="3600" b="1" dirty="0">
                <a:solidFill>
                  <a:srgbClr val="000000"/>
                </a:solidFill>
              </a:rPr>
              <a:t/>
            </a:r>
            <a:br>
              <a:rPr lang="it-IT" sz="3600" b="1" dirty="0">
                <a:solidFill>
                  <a:srgbClr val="000000"/>
                </a:solidFill>
              </a:rPr>
            </a:br>
            <a:endParaRPr lang="it-IT" sz="3600" b="1" dirty="0">
              <a:solidFill>
                <a:srgbClr val="000000"/>
              </a:solidFill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95840" y="1960047"/>
          <a:ext cx="8226720" cy="4524955"/>
        </p:xfrm>
        <a:graphic>
          <a:graphicData uri="http://schemas.openxmlformats.org/presentationml/2006/ole">
            <p:oleObj spid="_x0000_s4098" r:id="rId4" imgW="6629040" imgH="3647880" progId="">
              <p:embed/>
            </p:oleObj>
          </a:graphicData>
        </a:graphic>
      </p:graphicFrame>
      <p:pic>
        <p:nvPicPr>
          <p:cNvPr id="2970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0000"/>
                </a:solidFill>
              </a:rPr>
              <a:t>TREND DEI CONTROLLI </a:t>
            </a:r>
            <a:br>
              <a:rPr lang="it-IT" b="1" dirty="0" smtClean="0">
                <a:solidFill>
                  <a:srgbClr val="000000"/>
                </a:solidFill>
              </a:rPr>
            </a:b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71543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153280" cy="10700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it-IT" sz="2400" b="1" dirty="0">
                <a:solidFill>
                  <a:srgbClr val="000000"/>
                </a:solidFill>
              </a:rPr>
              <a:t>PROGRAMMAZIONE 2016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456480" y="1604328"/>
            <a:ext cx="3978720" cy="258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 marL="311045" indent="-288004">
              <a:spcAft>
                <a:spcPts val="1282"/>
              </a:spcAft>
              <a:tabLst>
                <a:tab pos="311045" algn="l"/>
                <a:tab pos="717131" algn="l"/>
                <a:tab pos="1124657" algn="l"/>
                <a:tab pos="1532183" algn="l"/>
                <a:tab pos="1939709" algn="l"/>
                <a:tab pos="2347235" algn="l"/>
                <a:tab pos="2754761" algn="l"/>
                <a:tab pos="3162287" algn="l"/>
                <a:tab pos="3569813" algn="l"/>
                <a:tab pos="3977339" algn="l"/>
                <a:tab pos="4384865" algn="l"/>
                <a:tab pos="4792391" algn="l"/>
                <a:tab pos="5199917" algn="l"/>
                <a:tab pos="5607443" algn="l"/>
                <a:tab pos="6014969" algn="l"/>
                <a:tab pos="6422495" algn="l"/>
                <a:tab pos="6830021" algn="l"/>
                <a:tab pos="7237547" algn="l"/>
                <a:tab pos="7645073" algn="l"/>
                <a:tab pos="8052599" algn="l"/>
                <a:tab pos="8460125" algn="l"/>
              </a:tabLst>
            </a:pPr>
            <a:r>
              <a:rPr lang="it-IT" sz="2900" b="1" dirty="0">
                <a:solidFill>
                  <a:srgbClr val="009933"/>
                </a:solidFill>
              </a:rPr>
              <a:t>Ex ASL 4</a:t>
            </a:r>
          </a:p>
          <a:p>
            <a:pPr marL="311045" indent="-288004">
              <a:spcAft>
                <a:spcPts val="1282"/>
              </a:spcAft>
              <a:tabLst>
                <a:tab pos="311045" algn="l"/>
                <a:tab pos="717131" algn="l"/>
                <a:tab pos="1124657" algn="l"/>
                <a:tab pos="1532183" algn="l"/>
                <a:tab pos="1939709" algn="l"/>
                <a:tab pos="2347235" algn="l"/>
                <a:tab pos="2754761" algn="l"/>
                <a:tab pos="3162287" algn="l"/>
                <a:tab pos="3569813" algn="l"/>
                <a:tab pos="3977339" algn="l"/>
                <a:tab pos="4384865" algn="l"/>
                <a:tab pos="4792391" algn="l"/>
                <a:tab pos="5199917" algn="l"/>
                <a:tab pos="5607443" algn="l"/>
                <a:tab pos="6014969" algn="l"/>
                <a:tab pos="6422495" algn="l"/>
                <a:tab pos="6830021" algn="l"/>
                <a:tab pos="7237547" algn="l"/>
                <a:tab pos="7645073" algn="l"/>
                <a:tab pos="8052599" algn="l"/>
                <a:tab pos="8460125" algn="l"/>
              </a:tabLst>
            </a:pPr>
            <a:r>
              <a:rPr lang="it-IT" sz="2900" b="1" dirty="0">
                <a:solidFill>
                  <a:srgbClr val="009933"/>
                </a:solidFill>
              </a:rPr>
              <a:t>→ 5 uscite / 8,5 imprese al giorno 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4633921" y="1604328"/>
            <a:ext cx="3978720" cy="258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 marL="311045" indent="-288004">
              <a:spcAft>
                <a:spcPts val="1282"/>
              </a:spcAft>
              <a:tabLst>
                <a:tab pos="311045" algn="l"/>
                <a:tab pos="717131" algn="l"/>
                <a:tab pos="1124657" algn="l"/>
                <a:tab pos="1532183" algn="l"/>
                <a:tab pos="1939709" algn="l"/>
                <a:tab pos="2347235" algn="l"/>
                <a:tab pos="2754761" algn="l"/>
                <a:tab pos="3162287" algn="l"/>
                <a:tab pos="3569813" algn="l"/>
                <a:tab pos="3977339" algn="l"/>
                <a:tab pos="4384865" algn="l"/>
                <a:tab pos="4792391" algn="l"/>
                <a:tab pos="5199917" algn="l"/>
                <a:tab pos="5607443" algn="l"/>
                <a:tab pos="6014969" algn="l"/>
                <a:tab pos="6422495" algn="l"/>
                <a:tab pos="6830021" algn="l"/>
                <a:tab pos="7237547" algn="l"/>
                <a:tab pos="7645073" algn="l"/>
                <a:tab pos="8052599" algn="l"/>
                <a:tab pos="8460125" algn="l"/>
              </a:tabLst>
            </a:pPr>
            <a:r>
              <a:rPr lang="it-IT" sz="2900" b="1" dirty="0">
                <a:solidFill>
                  <a:srgbClr val="9933FF"/>
                </a:solidFill>
              </a:rPr>
              <a:t>Ex ASL 10 (Firenze)</a:t>
            </a:r>
          </a:p>
          <a:p>
            <a:pPr marL="311045" indent="-288004">
              <a:spcAft>
                <a:spcPts val="1282"/>
              </a:spcAft>
              <a:tabLst>
                <a:tab pos="311045" algn="l"/>
                <a:tab pos="717131" algn="l"/>
                <a:tab pos="1124657" algn="l"/>
                <a:tab pos="1532183" algn="l"/>
                <a:tab pos="1939709" algn="l"/>
                <a:tab pos="2347235" algn="l"/>
                <a:tab pos="2754761" algn="l"/>
                <a:tab pos="3162287" algn="l"/>
                <a:tab pos="3569813" algn="l"/>
                <a:tab pos="3977339" algn="l"/>
                <a:tab pos="4384865" algn="l"/>
                <a:tab pos="4792391" algn="l"/>
                <a:tab pos="5199917" algn="l"/>
                <a:tab pos="5607443" algn="l"/>
                <a:tab pos="6014969" algn="l"/>
                <a:tab pos="6422495" algn="l"/>
                <a:tab pos="6830021" algn="l"/>
                <a:tab pos="7237547" algn="l"/>
                <a:tab pos="7645073" algn="l"/>
                <a:tab pos="8052599" algn="l"/>
                <a:tab pos="8460125" algn="l"/>
              </a:tabLst>
            </a:pPr>
            <a:r>
              <a:rPr lang="it-IT" sz="2900" b="1" dirty="0">
                <a:solidFill>
                  <a:srgbClr val="9933FF"/>
                </a:solidFill>
              </a:rPr>
              <a:t>→ 7 uscite / 21 imprese a settimana </a:t>
            </a: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4633921" y="4429905"/>
            <a:ext cx="3978720" cy="258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 marL="311045" indent="-288004">
              <a:spcAft>
                <a:spcPts val="1282"/>
              </a:spcAft>
              <a:tabLst>
                <a:tab pos="311045" algn="l"/>
                <a:tab pos="717131" algn="l"/>
                <a:tab pos="1124657" algn="l"/>
                <a:tab pos="1532183" algn="l"/>
                <a:tab pos="1939709" algn="l"/>
                <a:tab pos="2347235" algn="l"/>
                <a:tab pos="2754761" algn="l"/>
                <a:tab pos="3162287" algn="l"/>
                <a:tab pos="3569813" algn="l"/>
                <a:tab pos="3977339" algn="l"/>
                <a:tab pos="4384865" algn="l"/>
                <a:tab pos="4792391" algn="l"/>
                <a:tab pos="5199917" algn="l"/>
                <a:tab pos="5607443" algn="l"/>
                <a:tab pos="6014969" algn="l"/>
                <a:tab pos="6422495" algn="l"/>
                <a:tab pos="6830021" algn="l"/>
                <a:tab pos="7237547" algn="l"/>
                <a:tab pos="7645073" algn="l"/>
                <a:tab pos="8052599" algn="l"/>
                <a:tab pos="8460125" algn="l"/>
              </a:tabLst>
            </a:pPr>
            <a:r>
              <a:rPr lang="it-IT" sz="2900" b="1" dirty="0">
                <a:solidFill>
                  <a:srgbClr val="FF420E"/>
                </a:solidFill>
              </a:rPr>
              <a:t>Ex ASL 3 (Pistoia)</a:t>
            </a:r>
          </a:p>
          <a:p>
            <a:pPr marL="311045" indent="-288004">
              <a:spcAft>
                <a:spcPts val="1282"/>
              </a:spcAft>
              <a:tabLst>
                <a:tab pos="311045" algn="l"/>
                <a:tab pos="717131" algn="l"/>
                <a:tab pos="1124657" algn="l"/>
                <a:tab pos="1532183" algn="l"/>
                <a:tab pos="1939709" algn="l"/>
                <a:tab pos="2347235" algn="l"/>
                <a:tab pos="2754761" algn="l"/>
                <a:tab pos="3162287" algn="l"/>
                <a:tab pos="3569813" algn="l"/>
                <a:tab pos="3977339" algn="l"/>
                <a:tab pos="4384865" algn="l"/>
                <a:tab pos="4792391" algn="l"/>
                <a:tab pos="5199917" algn="l"/>
                <a:tab pos="5607443" algn="l"/>
                <a:tab pos="6014969" algn="l"/>
                <a:tab pos="6422495" algn="l"/>
                <a:tab pos="6830021" algn="l"/>
                <a:tab pos="7237547" algn="l"/>
                <a:tab pos="7645073" algn="l"/>
                <a:tab pos="8052599" algn="l"/>
                <a:tab pos="8460125" algn="l"/>
              </a:tabLst>
            </a:pPr>
            <a:r>
              <a:rPr lang="it-IT" sz="2900" b="1" dirty="0">
                <a:solidFill>
                  <a:srgbClr val="FF420E"/>
                </a:solidFill>
              </a:rPr>
              <a:t>→ 2 uscite / 2 imprese  a settimana </a:t>
            </a:r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456480" y="4429905"/>
            <a:ext cx="3978720" cy="2580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 marL="311045" indent="-288004">
              <a:spcAft>
                <a:spcPts val="1282"/>
              </a:spcAft>
              <a:tabLst>
                <a:tab pos="311045" algn="l"/>
                <a:tab pos="717131" algn="l"/>
                <a:tab pos="1124657" algn="l"/>
                <a:tab pos="1532183" algn="l"/>
                <a:tab pos="1939709" algn="l"/>
                <a:tab pos="2347235" algn="l"/>
                <a:tab pos="2754761" algn="l"/>
                <a:tab pos="3162287" algn="l"/>
                <a:tab pos="3569813" algn="l"/>
                <a:tab pos="3977339" algn="l"/>
                <a:tab pos="4384865" algn="l"/>
                <a:tab pos="4792391" algn="l"/>
                <a:tab pos="5199917" algn="l"/>
                <a:tab pos="5607443" algn="l"/>
                <a:tab pos="6014969" algn="l"/>
                <a:tab pos="6422495" algn="l"/>
                <a:tab pos="6830021" algn="l"/>
                <a:tab pos="7237547" algn="l"/>
                <a:tab pos="7645073" algn="l"/>
                <a:tab pos="8052599" algn="l"/>
                <a:tab pos="8460125" algn="l"/>
              </a:tabLst>
            </a:pPr>
            <a:r>
              <a:rPr lang="it-IT" sz="2900" b="1" dirty="0">
                <a:solidFill>
                  <a:srgbClr val="0066FF"/>
                </a:solidFill>
              </a:rPr>
              <a:t>Ex ASL 11 (Empoli)</a:t>
            </a:r>
          </a:p>
          <a:p>
            <a:pPr marL="311045" indent="-288004">
              <a:spcAft>
                <a:spcPts val="1282"/>
              </a:spcAft>
              <a:tabLst>
                <a:tab pos="311045" algn="l"/>
                <a:tab pos="717131" algn="l"/>
                <a:tab pos="1124657" algn="l"/>
                <a:tab pos="1532183" algn="l"/>
                <a:tab pos="1939709" algn="l"/>
                <a:tab pos="2347235" algn="l"/>
                <a:tab pos="2754761" algn="l"/>
                <a:tab pos="3162287" algn="l"/>
                <a:tab pos="3569813" algn="l"/>
                <a:tab pos="3977339" algn="l"/>
                <a:tab pos="4384865" algn="l"/>
                <a:tab pos="4792391" algn="l"/>
                <a:tab pos="5199917" algn="l"/>
                <a:tab pos="5607443" algn="l"/>
                <a:tab pos="6014969" algn="l"/>
                <a:tab pos="6422495" algn="l"/>
                <a:tab pos="6830021" algn="l"/>
                <a:tab pos="7237547" algn="l"/>
                <a:tab pos="7645073" algn="l"/>
                <a:tab pos="8052599" algn="l"/>
                <a:tab pos="8460125" algn="l"/>
              </a:tabLst>
            </a:pPr>
            <a:r>
              <a:rPr lang="it-IT" sz="2900" b="1" dirty="0">
                <a:solidFill>
                  <a:srgbClr val="0066FF"/>
                </a:solidFill>
              </a:rPr>
              <a:t>→ 6 uscite / 12 imprese a settimana </a:t>
            </a:r>
          </a:p>
        </p:txBody>
      </p:sp>
      <p:pic>
        <p:nvPicPr>
          <p:cNvPr id="3277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685440" y="750320"/>
            <a:ext cx="7773120" cy="1045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3600" b="1" dirty="0">
                <a:solidFill>
                  <a:srgbClr val="FF0000"/>
                </a:solidFill>
              </a:rPr>
              <a:t>SVILUPPO PROGETTO 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391681" y="1795869"/>
            <a:ext cx="8425440" cy="45724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>
              <a:spcAft>
                <a:spcPts val="1282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it-IT" sz="3600" b="1" dirty="0">
                <a:solidFill>
                  <a:srgbClr val="004586"/>
                </a:solidFill>
              </a:rPr>
              <a:t>→</a:t>
            </a:r>
            <a:r>
              <a:rPr lang="it-IT" sz="2500" b="1" dirty="0">
                <a:solidFill>
                  <a:srgbClr val="004586"/>
                </a:solidFill>
              </a:rPr>
              <a:t> COMPLETAMENTO CONTROLLI</a:t>
            </a:r>
            <a:r>
              <a:rPr lang="it-IT" sz="2500" b="1" dirty="0">
                <a:solidFill>
                  <a:srgbClr val="0070C0"/>
                </a:solidFill>
              </a:rPr>
              <a:t> </a:t>
            </a:r>
            <a:r>
              <a:rPr lang="it-IT" sz="2500" b="1" dirty="0">
                <a:solidFill>
                  <a:srgbClr val="FF0000"/>
                </a:solidFill>
              </a:rPr>
              <a:t>→ 2016/17</a:t>
            </a:r>
          </a:p>
          <a:p>
            <a:pPr>
              <a:spcAft>
                <a:spcPts val="1282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it-IT" sz="2500" b="1" dirty="0">
                <a:solidFill>
                  <a:srgbClr val="0070C0"/>
                </a:solidFill>
              </a:rPr>
              <a:t> </a:t>
            </a:r>
            <a:r>
              <a:rPr lang="it-IT" sz="3600" b="1" dirty="0">
                <a:solidFill>
                  <a:srgbClr val="004586"/>
                </a:solidFill>
              </a:rPr>
              <a:t>→</a:t>
            </a:r>
            <a:r>
              <a:rPr lang="it-IT" sz="2500" b="1" dirty="0">
                <a:solidFill>
                  <a:srgbClr val="004586"/>
                </a:solidFill>
              </a:rPr>
              <a:t> RILANCIO COMUNICAZIONE MIRATA A                           PREVENZIONE PRIMARIA</a:t>
            </a:r>
            <a:r>
              <a:rPr lang="it-IT" sz="2500" b="1" dirty="0">
                <a:solidFill>
                  <a:srgbClr val="0070C0"/>
                </a:solidFill>
              </a:rPr>
              <a:t> </a:t>
            </a:r>
            <a:r>
              <a:rPr lang="it-IT" sz="2500" b="1" dirty="0">
                <a:solidFill>
                  <a:srgbClr val="FF0000"/>
                </a:solidFill>
              </a:rPr>
              <a:t>→ 2016/17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it-IT" sz="3600" b="1" dirty="0">
                <a:solidFill>
                  <a:srgbClr val="004586"/>
                </a:solidFill>
              </a:rPr>
              <a:t>→</a:t>
            </a:r>
            <a:r>
              <a:rPr lang="it-IT" sz="2500" b="1" dirty="0">
                <a:solidFill>
                  <a:srgbClr val="004586"/>
                </a:solidFill>
              </a:rPr>
              <a:t>  POSSIBILE ESTENSIONE INTERVENTO A SOMMERSO ECONOMICO, EVASIONE FISCALE,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it-IT" sz="2500" b="1" dirty="0">
                <a:solidFill>
                  <a:srgbClr val="004586"/>
                </a:solidFill>
              </a:rPr>
              <a:t>IRREGOLARITA' RAPPORTI </a:t>
            </a:r>
            <a:r>
              <a:rPr lang="it-IT" sz="2500" b="1" dirty="0" err="1">
                <a:solidFill>
                  <a:srgbClr val="004586"/>
                </a:solidFill>
              </a:rPr>
              <a:t>DI</a:t>
            </a:r>
            <a:r>
              <a:rPr lang="it-IT" sz="2500" b="1" dirty="0">
                <a:solidFill>
                  <a:srgbClr val="004586"/>
                </a:solidFill>
              </a:rPr>
              <a:t> LAVORO</a:t>
            </a:r>
            <a:r>
              <a:rPr lang="it-IT" sz="2500" b="1" dirty="0">
                <a:solidFill>
                  <a:srgbClr val="0070C0"/>
                </a:solidFill>
              </a:rPr>
              <a:t> </a:t>
            </a:r>
            <a:r>
              <a:rPr lang="it-IT" sz="2500" b="1" dirty="0">
                <a:solidFill>
                  <a:srgbClr val="FF0000"/>
                </a:solidFill>
              </a:rPr>
              <a:t>→ 2016/17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it-IT" sz="2500" b="1" dirty="0">
                <a:solidFill>
                  <a:srgbClr val="0070C0"/>
                </a:solidFill>
              </a:rPr>
              <a:t> 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it-IT" sz="3600" b="1" dirty="0">
                <a:solidFill>
                  <a:srgbClr val="004586"/>
                </a:solidFill>
              </a:rPr>
              <a:t>→ </a:t>
            </a:r>
            <a:r>
              <a:rPr lang="it-IT" sz="2500" b="1" dirty="0">
                <a:solidFill>
                  <a:srgbClr val="004586"/>
                </a:solidFill>
              </a:rPr>
              <a:t>PASSAGGIO DA FASE STRAORDINARIA A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it-IT" sz="2500" b="1" dirty="0">
                <a:solidFill>
                  <a:srgbClr val="004586"/>
                </a:solidFill>
              </a:rPr>
              <a:t>       ATTIVITA' ORDINARIA</a:t>
            </a:r>
            <a:r>
              <a:rPr lang="it-IT" sz="2500" b="1" dirty="0">
                <a:solidFill>
                  <a:srgbClr val="0070C0"/>
                </a:solidFill>
              </a:rPr>
              <a:t> </a:t>
            </a:r>
            <a:r>
              <a:rPr lang="it-IT" sz="2500" b="1" dirty="0">
                <a:solidFill>
                  <a:srgbClr val="FF0000"/>
                </a:solidFill>
              </a:rPr>
              <a:t>→ DAL 2017</a:t>
            </a:r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000000"/>
                </a:solidFill>
              </a:rPr>
              <a:t>1.9.14-31.5.16 Prato</a:t>
            </a:r>
            <a:br>
              <a:rPr lang="it-IT" sz="3200" b="1" dirty="0" smtClean="0">
                <a:solidFill>
                  <a:srgbClr val="000000"/>
                </a:solidFill>
              </a:rPr>
            </a:br>
            <a:r>
              <a:rPr lang="it-IT" sz="3200" b="1" dirty="0" smtClean="0">
                <a:solidFill>
                  <a:srgbClr val="000000"/>
                </a:solidFill>
              </a:rPr>
              <a:t>3.072 IMPRESE VERIFICATE (76,8%)</a:t>
            </a:r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0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000000"/>
                </a:solidFill>
              </a:rPr>
              <a:t>1.9.14-31.5.16 Firenze</a:t>
            </a:r>
            <a:br>
              <a:rPr lang="it-IT" sz="3200" b="1" dirty="0" smtClean="0">
                <a:solidFill>
                  <a:srgbClr val="000000"/>
                </a:solidFill>
              </a:rPr>
            </a:br>
            <a:r>
              <a:rPr lang="it-IT" sz="3200" b="1" dirty="0" smtClean="0">
                <a:solidFill>
                  <a:srgbClr val="000000"/>
                </a:solidFill>
              </a:rPr>
              <a:t>1.599 IMPRESE VERIFICATE (75,2%)</a:t>
            </a:r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0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000000"/>
                </a:solidFill>
              </a:rPr>
              <a:t>1.9.14-31.5.16 Empoli</a:t>
            </a:r>
            <a:br>
              <a:rPr lang="it-IT" sz="3200" b="1" dirty="0" smtClean="0">
                <a:solidFill>
                  <a:srgbClr val="000000"/>
                </a:solidFill>
              </a:rPr>
            </a:br>
            <a:r>
              <a:rPr lang="it-IT" sz="3200" b="1" dirty="0" smtClean="0">
                <a:solidFill>
                  <a:srgbClr val="000000"/>
                </a:solidFill>
              </a:rPr>
              <a:t>959 IMPRESE VERIFICATE (73,8%)</a:t>
            </a:r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0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000000"/>
                </a:solidFill>
              </a:rPr>
              <a:t>1.9.14-31.5.16 Pistoia</a:t>
            </a:r>
            <a:br>
              <a:rPr lang="it-IT" sz="3200" b="1" dirty="0" smtClean="0">
                <a:solidFill>
                  <a:srgbClr val="000000"/>
                </a:solidFill>
              </a:rPr>
            </a:br>
            <a:r>
              <a:rPr lang="it-IT" sz="3200" b="1" dirty="0" smtClean="0">
                <a:solidFill>
                  <a:srgbClr val="000000"/>
                </a:solidFill>
              </a:rPr>
              <a:t>216 IMPRESE VERIFICATE (72%)</a:t>
            </a:r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0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it-IT" b="1" dirty="0" smtClean="0">
                <a:solidFill>
                  <a:srgbClr val="000000"/>
                </a:solidFill>
              </a:rPr>
              <a:t>% </a:t>
            </a:r>
            <a:r>
              <a:rPr lang="it-IT" b="1" dirty="0" err="1" smtClean="0">
                <a:solidFill>
                  <a:srgbClr val="000000"/>
                </a:solidFill>
              </a:rPr>
              <a:t>IRREGOLARITA'</a:t>
            </a:r>
            <a:r>
              <a:rPr lang="it-IT" b="1" dirty="0" smtClean="0">
                <a:solidFill>
                  <a:srgbClr val="000000"/>
                </a:solidFill>
              </a:rPr>
              <a:t> </a:t>
            </a:r>
            <a:endParaRPr lang="it-IT" b="1" dirty="0">
              <a:solidFill>
                <a:srgbClr val="00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14282" y="1428736"/>
          <a:ext cx="8715436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0000"/>
                </a:solidFill>
              </a:rPr>
              <a:t>TREND IMPRESE IN REGOLA </a:t>
            </a:r>
            <a:br>
              <a:rPr lang="it-IT" sz="4000" b="1" dirty="0" smtClean="0">
                <a:solidFill>
                  <a:srgbClr val="000000"/>
                </a:solidFill>
              </a:rPr>
            </a:br>
            <a:r>
              <a:rPr lang="it-IT" sz="4000" b="1" dirty="0" smtClean="0">
                <a:solidFill>
                  <a:srgbClr val="000000"/>
                </a:solidFill>
              </a:rPr>
              <a:t>(% MESE)</a:t>
            </a:r>
            <a:r>
              <a:rPr lang="it-IT" b="1" dirty="0" smtClean="0">
                <a:solidFill>
                  <a:srgbClr val="000000"/>
                </a:solidFill>
              </a:rPr>
              <a:t/>
            </a:r>
            <a:br>
              <a:rPr lang="it-IT" b="1" dirty="0" smtClean="0">
                <a:solidFill>
                  <a:srgbClr val="000000"/>
                </a:solidFill>
              </a:rPr>
            </a:b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14282" y="1214422"/>
          <a:ext cx="8715436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0000"/>
                </a:solidFill>
              </a:rPr>
              <a:t>ESITI</a:t>
            </a:r>
            <a:br>
              <a:rPr lang="it-IT" b="1" dirty="0" smtClean="0">
                <a:solidFill>
                  <a:srgbClr val="000000"/>
                </a:solidFill>
              </a:rPr>
            </a:b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14282" y="1214422"/>
          <a:ext cx="871543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6880" y="53287"/>
            <a:ext cx="1437120" cy="1448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273</Words>
  <Application>Microsoft Office PowerPoint</Application>
  <PresentationFormat>Presentazione su schermo (4:3)</PresentationFormat>
  <Paragraphs>122</Paragraphs>
  <Slides>21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0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REGIONE TOSCANA</vt:lpstr>
      <vt:lpstr>TREND DEI CONTROLLI  </vt:lpstr>
      <vt:lpstr>1.9.14-31.5.16 Prato 3.072 IMPRESE VERIFICATE (76,8%)</vt:lpstr>
      <vt:lpstr>1.9.14-31.5.16 Firenze 1.599 IMPRESE VERIFICATE (75,2%)</vt:lpstr>
      <vt:lpstr>1.9.14-31.5.16 Empoli 959 IMPRESE VERIFICATE (73,8%)</vt:lpstr>
      <vt:lpstr>1.9.14-31.5.16 Pistoia 216 IMPRESE VERIFICATE (72%)</vt:lpstr>
      <vt:lpstr>% IRREGOLARITA' </vt:lpstr>
      <vt:lpstr>TREND IMPRESE IN REGOLA  (% MESE) </vt:lpstr>
      <vt:lpstr>ESITI </vt:lpstr>
      <vt:lpstr>PRINCIPALI IRREGOLARITA' </vt:lpstr>
      <vt:lpstr>TREND DORMITORI (BLU) E  IMP. ELETTRICI (ROSSO)</vt:lpstr>
      <vt:lpstr>TIPOLOGIA D'IMPRESA </vt:lpstr>
      <vt:lpstr>CLASSI DI ADDETTI </vt:lpstr>
      <vt:lpstr>SQUADRE ISPETTIVE </vt:lpstr>
      <vt:lpstr>SOGGETTI IN AFFIANCAMENTO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Company>usl3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REGIONE TOSCANA</dc:title>
  <dc:creator>r.berti</dc:creator>
  <cp:lastModifiedBy>r.berti</cp:lastModifiedBy>
  <cp:revision>22</cp:revision>
  <dcterms:created xsi:type="dcterms:W3CDTF">2016-06-08T14:41:47Z</dcterms:created>
  <dcterms:modified xsi:type="dcterms:W3CDTF">2016-06-10T08:27:43Z</dcterms:modified>
</cp:coreProperties>
</file>